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7" r:id="rId4"/>
    <p:sldId id="278" r:id="rId5"/>
    <p:sldId id="279" r:id="rId6"/>
    <p:sldId id="280" r:id="rId7"/>
    <p:sldId id="258" r:id="rId8"/>
    <p:sldId id="274" r:id="rId9"/>
    <p:sldId id="275" r:id="rId10"/>
    <p:sldId id="276"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81" r:id="rId26"/>
    <p:sldId id="282" r:id="rId27"/>
    <p:sldId id="283" r:id="rId28"/>
    <p:sldId id="284" r:id="rId29"/>
    <p:sldId id="273"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22" autoAdjust="0"/>
  </p:normalViewPr>
  <p:slideViewPr>
    <p:cSldViewPr>
      <p:cViewPr varScale="1">
        <p:scale>
          <a:sx n="70" d="100"/>
          <a:sy n="70" d="100"/>
        </p:scale>
        <p:origin x="-1374" y="-90"/>
      </p:cViewPr>
      <p:guideLst>
        <p:guide orient="horz" pos="2160"/>
        <p:guide pos="2880"/>
      </p:guideLst>
    </p:cSldViewPr>
  </p:slideViewPr>
  <p:outlineViewPr>
    <p:cViewPr>
      <p:scale>
        <a:sx n="33" d="100"/>
        <a:sy n="33" d="100"/>
      </p:scale>
      <p:origin x="0" y="21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35F9669-0FB3-4F09-8147-DBBB29B3AE32}" type="datetimeFigureOut">
              <a:rPr lang="ru-RU" smtClean="0"/>
              <a:pPr/>
              <a:t>18.12.2017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0EDCBF7-AC45-4BBF-893C-A9F7047F93E5}" type="slidenum">
              <a:rPr lang="ru-RU" smtClean="0"/>
              <a:pPr/>
              <a:t>‹#›</a:t>
            </a:fld>
            <a:endParaRPr lang="ru-RU"/>
          </a:p>
        </p:txBody>
      </p:sp>
    </p:spTree>
    <p:extLst>
      <p:ext uri="{BB962C8B-B14F-4D97-AF65-F5344CB8AC3E}">
        <p14:creationId xmlns:p14="http://schemas.microsoft.com/office/powerpoint/2010/main" val="1522466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35F9669-0FB3-4F09-8147-DBBB29B3AE32}" type="datetimeFigureOut">
              <a:rPr lang="ru-RU" smtClean="0"/>
              <a:pPr/>
              <a:t>18.12.2017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0EDCBF7-AC45-4BBF-893C-A9F7047F93E5}" type="slidenum">
              <a:rPr lang="ru-RU" smtClean="0"/>
              <a:pPr/>
              <a:t>‹#›</a:t>
            </a:fld>
            <a:endParaRPr lang="ru-RU"/>
          </a:p>
        </p:txBody>
      </p:sp>
    </p:spTree>
    <p:extLst>
      <p:ext uri="{BB962C8B-B14F-4D97-AF65-F5344CB8AC3E}">
        <p14:creationId xmlns:p14="http://schemas.microsoft.com/office/powerpoint/2010/main" val="592105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35F9669-0FB3-4F09-8147-DBBB29B3AE32}" type="datetimeFigureOut">
              <a:rPr lang="ru-RU" smtClean="0"/>
              <a:pPr/>
              <a:t>18.12.2017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0EDCBF7-AC45-4BBF-893C-A9F7047F93E5}" type="slidenum">
              <a:rPr lang="ru-RU" smtClean="0"/>
              <a:pPr/>
              <a:t>‹#›</a:t>
            </a:fld>
            <a:endParaRPr lang="ru-RU"/>
          </a:p>
        </p:txBody>
      </p:sp>
    </p:spTree>
    <p:extLst>
      <p:ext uri="{BB962C8B-B14F-4D97-AF65-F5344CB8AC3E}">
        <p14:creationId xmlns:p14="http://schemas.microsoft.com/office/powerpoint/2010/main" val="3764673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35F9669-0FB3-4F09-8147-DBBB29B3AE32}" type="datetimeFigureOut">
              <a:rPr lang="ru-RU" smtClean="0"/>
              <a:pPr/>
              <a:t>18.12.2017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0EDCBF7-AC45-4BBF-893C-A9F7047F93E5}" type="slidenum">
              <a:rPr lang="ru-RU" smtClean="0"/>
              <a:pPr/>
              <a:t>‹#›</a:t>
            </a:fld>
            <a:endParaRPr lang="ru-RU"/>
          </a:p>
        </p:txBody>
      </p:sp>
    </p:spTree>
    <p:extLst>
      <p:ext uri="{BB962C8B-B14F-4D97-AF65-F5344CB8AC3E}">
        <p14:creationId xmlns:p14="http://schemas.microsoft.com/office/powerpoint/2010/main" val="2171478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35F9669-0FB3-4F09-8147-DBBB29B3AE32}" type="datetimeFigureOut">
              <a:rPr lang="ru-RU" smtClean="0"/>
              <a:pPr/>
              <a:t>18.12.2017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0EDCBF7-AC45-4BBF-893C-A9F7047F93E5}" type="slidenum">
              <a:rPr lang="ru-RU" smtClean="0"/>
              <a:pPr/>
              <a:t>‹#›</a:t>
            </a:fld>
            <a:endParaRPr lang="ru-RU"/>
          </a:p>
        </p:txBody>
      </p:sp>
    </p:spTree>
    <p:extLst>
      <p:ext uri="{BB962C8B-B14F-4D97-AF65-F5344CB8AC3E}">
        <p14:creationId xmlns:p14="http://schemas.microsoft.com/office/powerpoint/2010/main" val="185217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35F9669-0FB3-4F09-8147-DBBB29B3AE32}" type="datetimeFigureOut">
              <a:rPr lang="ru-RU" smtClean="0"/>
              <a:pPr/>
              <a:t>18.12.2017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0EDCBF7-AC45-4BBF-893C-A9F7047F93E5}" type="slidenum">
              <a:rPr lang="ru-RU" smtClean="0"/>
              <a:pPr/>
              <a:t>‹#›</a:t>
            </a:fld>
            <a:endParaRPr lang="ru-RU"/>
          </a:p>
        </p:txBody>
      </p:sp>
    </p:spTree>
    <p:extLst>
      <p:ext uri="{BB962C8B-B14F-4D97-AF65-F5344CB8AC3E}">
        <p14:creationId xmlns:p14="http://schemas.microsoft.com/office/powerpoint/2010/main" val="4021818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35F9669-0FB3-4F09-8147-DBBB29B3AE32}" type="datetimeFigureOut">
              <a:rPr lang="ru-RU" smtClean="0"/>
              <a:pPr/>
              <a:t>18.12.2017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0EDCBF7-AC45-4BBF-893C-A9F7047F93E5}" type="slidenum">
              <a:rPr lang="ru-RU" smtClean="0"/>
              <a:pPr/>
              <a:t>‹#›</a:t>
            </a:fld>
            <a:endParaRPr lang="ru-RU"/>
          </a:p>
        </p:txBody>
      </p:sp>
    </p:spTree>
    <p:extLst>
      <p:ext uri="{BB962C8B-B14F-4D97-AF65-F5344CB8AC3E}">
        <p14:creationId xmlns:p14="http://schemas.microsoft.com/office/powerpoint/2010/main" val="3432035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35F9669-0FB3-4F09-8147-DBBB29B3AE32}" type="datetimeFigureOut">
              <a:rPr lang="ru-RU" smtClean="0"/>
              <a:pPr/>
              <a:t>18.12.2017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0EDCBF7-AC45-4BBF-893C-A9F7047F93E5}" type="slidenum">
              <a:rPr lang="ru-RU" smtClean="0"/>
              <a:pPr/>
              <a:t>‹#›</a:t>
            </a:fld>
            <a:endParaRPr lang="ru-RU"/>
          </a:p>
        </p:txBody>
      </p:sp>
    </p:spTree>
    <p:extLst>
      <p:ext uri="{BB962C8B-B14F-4D97-AF65-F5344CB8AC3E}">
        <p14:creationId xmlns:p14="http://schemas.microsoft.com/office/powerpoint/2010/main" val="661610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35F9669-0FB3-4F09-8147-DBBB29B3AE32}" type="datetimeFigureOut">
              <a:rPr lang="ru-RU" smtClean="0"/>
              <a:pPr/>
              <a:t>18.12.2017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0EDCBF7-AC45-4BBF-893C-A9F7047F93E5}" type="slidenum">
              <a:rPr lang="ru-RU" smtClean="0"/>
              <a:pPr/>
              <a:t>‹#›</a:t>
            </a:fld>
            <a:endParaRPr lang="ru-RU"/>
          </a:p>
        </p:txBody>
      </p:sp>
    </p:spTree>
    <p:extLst>
      <p:ext uri="{BB962C8B-B14F-4D97-AF65-F5344CB8AC3E}">
        <p14:creationId xmlns:p14="http://schemas.microsoft.com/office/powerpoint/2010/main" val="50035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35F9669-0FB3-4F09-8147-DBBB29B3AE32}" type="datetimeFigureOut">
              <a:rPr lang="ru-RU" smtClean="0"/>
              <a:pPr/>
              <a:t>18.12.2017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0EDCBF7-AC45-4BBF-893C-A9F7047F93E5}" type="slidenum">
              <a:rPr lang="ru-RU" smtClean="0"/>
              <a:pPr/>
              <a:t>‹#›</a:t>
            </a:fld>
            <a:endParaRPr lang="ru-RU"/>
          </a:p>
        </p:txBody>
      </p:sp>
    </p:spTree>
    <p:extLst>
      <p:ext uri="{BB962C8B-B14F-4D97-AF65-F5344CB8AC3E}">
        <p14:creationId xmlns:p14="http://schemas.microsoft.com/office/powerpoint/2010/main" val="667422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35F9669-0FB3-4F09-8147-DBBB29B3AE32}" type="datetimeFigureOut">
              <a:rPr lang="ru-RU" smtClean="0"/>
              <a:pPr/>
              <a:t>18.12.2017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0EDCBF7-AC45-4BBF-893C-A9F7047F93E5}" type="slidenum">
              <a:rPr lang="ru-RU" smtClean="0"/>
              <a:pPr/>
              <a:t>‹#›</a:t>
            </a:fld>
            <a:endParaRPr lang="ru-RU"/>
          </a:p>
        </p:txBody>
      </p:sp>
    </p:spTree>
    <p:extLst>
      <p:ext uri="{BB962C8B-B14F-4D97-AF65-F5344CB8AC3E}">
        <p14:creationId xmlns:p14="http://schemas.microsoft.com/office/powerpoint/2010/main" val="2237502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5F9669-0FB3-4F09-8147-DBBB29B3AE32}" type="datetimeFigureOut">
              <a:rPr lang="ru-RU" smtClean="0"/>
              <a:pPr/>
              <a:t>18.12.2017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EDCBF7-AC45-4BBF-893C-A9F7047F93E5}" type="slidenum">
              <a:rPr lang="ru-RU" smtClean="0"/>
              <a:pPr/>
              <a:t>‹#›</a:t>
            </a:fld>
            <a:endParaRPr lang="ru-RU"/>
          </a:p>
        </p:txBody>
      </p:sp>
    </p:spTree>
    <p:extLst>
      <p:ext uri="{BB962C8B-B14F-4D97-AF65-F5344CB8AC3E}">
        <p14:creationId xmlns:p14="http://schemas.microsoft.com/office/powerpoint/2010/main" val="3464790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hi-news.ru/technology/umnaya-tkan-sdelaet-iz-lyuboj-odezhdy-fitnes-treker.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hi-news.ru/navigation/botinki-s-navigatorom-dlya-raboty-kotoryx-ne-nuzhny-sputniki.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www.psychologos.r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knigukupi.ru/info-56415.php" TargetMode="Externa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764704"/>
            <a:ext cx="7772400" cy="1470025"/>
          </a:xfrm>
          <a:solidFill>
            <a:schemeClr val="accent6"/>
          </a:solidFill>
        </p:spPr>
        <p:txBody>
          <a:bodyPr/>
          <a:lstStyle/>
          <a:p>
            <a:r>
              <a:rPr lang="ru-RU" dirty="0" smtClean="0"/>
              <a:t>Наш будущий мир</a:t>
            </a:r>
            <a:endParaRPr lang="ru-RU" dirty="0"/>
          </a:p>
        </p:txBody>
      </p:sp>
      <p:sp>
        <p:nvSpPr>
          <p:cNvPr id="3" name="Подзаголовок 2"/>
          <p:cNvSpPr>
            <a:spLocks noGrp="1"/>
          </p:cNvSpPr>
          <p:nvPr>
            <p:ph type="subTitle" idx="1"/>
          </p:nvPr>
        </p:nvSpPr>
        <p:spPr>
          <a:xfrm>
            <a:off x="4139952" y="2564903"/>
            <a:ext cx="5004048" cy="3700475"/>
          </a:xfrm>
          <a:solidFill>
            <a:srgbClr val="FFFF00"/>
          </a:solidFill>
        </p:spPr>
        <p:txBody>
          <a:bodyPr/>
          <a:lstStyle/>
          <a:p>
            <a:r>
              <a:rPr lang="ru-RU" dirty="0" smtClean="0"/>
              <a:t>Работу выполняли ученики 7 «а» класса:</a:t>
            </a:r>
            <a:br>
              <a:rPr lang="ru-RU" dirty="0" smtClean="0"/>
            </a:br>
            <a:r>
              <a:rPr lang="ru-RU" dirty="0" smtClean="0"/>
              <a:t>1.Бурганов </a:t>
            </a:r>
            <a:r>
              <a:rPr lang="ru-RU" dirty="0" err="1" smtClean="0"/>
              <a:t>Азамат</a:t>
            </a:r>
            <a:r>
              <a:rPr lang="ru-RU" dirty="0" smtClean="0"/>
              <a:t/>
            </a:r>
            <a:br>
              <a:rPr lang="ru-RU" dirty="0" smtClean="0"/>
            </a:br>
            <a:r>
              <a:rPr lang="ru-RU" dirty="0" smtClean="0"/>
              <a:t>2.Батыршин Алмаз</a:t>
            </a:r>
            <a:br>
              <a:rPr lang="ru-RU" dirty="0" smtClean="0"/>
            </a:br>
            <a:r>
              <a:rPr lang="ru-RU" dirty="0" smtClean="0"/>
              <a:t>3.Загидуллин </a:t>
            </a:r>
            <a:r>
              <a:rPr lang="ru-RU" dirty="0" err="1" smtClean="0"/>
              <a:t>Эльнар</a:t>
            </a:r>
            <a:r>
              <a:rPr lang="ru-RU" dirty="0"/>
              <a:t/>
            </a:r>
            <a:br>
              <a:rPr lang="ru-RU" dirty="0"/>
            </a:br>
            <a:r>
              <a:rPr lang="ru-RU" dirty="0" smtClean="0"/>
              <a:t>4.Ашихмина Евгения</a:t>
            </a:r>
            <a:br>
              <a:rPr lang="ru-RU" dirty="0" smtClean="0"/>
            </a:br>
            <a:r>
              <a:rPr lang="ru-RU" dirty="0" smtClean="0"/>
              <a:t>5.Гараева </a:t>
            </a:r>
            <a:r>
              <a:rPr lang="ru-RU" dirty="0" err="1" smtClean="0"/>
              <a:t>Диляра</a:t>
            </a:r>
            <a:endParaRPr lang="ru-RU" dirty="0"/>
          </a:p>
        </p:txBody>
      </p:sp>
      <p:pic>
        <p:nvPicPr>
          <p:cNvPr id="1026" name="Picture 2" descr="C:\Users\Raf\Desktop\mir-buduschego-gorod-megapolis-702x336@2x.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564904"/>
            <a:ext cx="4139952" cy="3700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15542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smtClean="0">
                <a:solidFill>
                  <a:srgbClr val="0070C0"/>
                </a:solidFill>
              </a:rPr>
              <a:t>Красная машина, черный пистолет</a:t>
            </a:r>
            <a:endParaRPr lang="ru-RU" sz="4000" b="1" dirty="0">
              <a:solidFill>
                <a:srgbClr val="0070C0"/>
              </a:solidFill>
            </a:endParaRPr>
          </a:p>
        </p:txBody>
      </p:sp>
      <p:pic>
        <p:nvPicPr>
          <p:cNvPr id="4" name="Picture 4" descr="C:\Users\Raf\Desktop\6438.970.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292080" y="1484784"/>
            <a:ext cx="3268940" cy="4525963"/>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95536" y="2780928"/>
            <a:ext cx="4572000" cy="2554545"/>
          </a:xfrm>
          <a:prstGeom prst="rect">
            <a:avLst/>
          </a:prstGeom>
          <a:solidFill>
            <a:srgbClr val="FFFF00"/>
          </a:solidFill>
        </p:spPr>
        <p:txBody>
          <a:bodyPr wrap="square">
            <a:spAutoFit/>
          </a:bodyPr>
          <a:lstStyle/>
          <a:p>
            <a:r>
              <a:rPr lang="ru-RU" sz="1600" dirty="0" smtClean="0"/>
              <a:t>«Девушка идет по тротуару, безмятежно улыбаясь своим мыслям. Не сказать, что красавица, но такая прелесть – глаз не оторвать. Камера заднего вида замечает ее, когда уже поздно, совсем </a:t>
            </a:r>
            <a:r>
              <a:rPr lang="ru-RU" sz="1600" dirty="0" err="1" smtClean="0"/>
              <a:t>поздно.Если</a:t>
            </a:r>
            <a:r>
              <a:rPr lang="ru-RU" sz="1600" dirty="0" smtClean="0"/>
              <a:t> она не остановится, через двадцать секунд ее милое личико попадет точно под сноп осколков, а я ничего не могу сделать. Мне нельзя выходить из машины. Все, что в моих силах, – высунуть руку в окно и выстрелить девушке под ноги. Возможно, это решение…»</a:t>
            </a:r>
            <a:endParaRPr lang="ru-RU"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a:lstStyle/>
          <a:p>
            <a:r>
              <a:rPr lang="ru-RU" dirty="0" smtClean="0"/>
              <a:t>Одежда </a:t>
            </a:r>
            <a:r>
              <a:rPr lang="ru-RU" dirty="0" smtClean="0"/>
              <a:t>буд</a:t>
            </a:r>
            <a:r>
              <a:rPr lang="ru-RU" dirty="0"/>
              <a:t>у</a:t>
            </a:r>
            <a:r>
              <a:rPr lang="ru-RU" dirty="0" smtClean="0"/>
              <a:t>щего</a:t>
            </a:r>
            <a:endParaRPr lang="ru-RU" dirty="0"/>
          </a:p>
        </p:txBody>
      </p:sp>
      <p:sp>
        <p:nvSpPr>
          <p:cNvPr id="3" name="Объект 2"/>
          <p:cNvSpPr>
            <a:spLocks noGrp="1"/>
          </p:cNvSpPr>
          <p:nvPr>
            <p:ph idx="1"/>
          </p:nvPr>
        </p:nvSpPr>
        <p:spPr/>
        <p:txBody>
          <a:bodyPr>
            <a:normAutofit fontScale="70000" lnSpcReduction="20000"/>
          </a:bodyPr>
          <a:lstStyle/>
          <a:p>
            <a:r>
              <a:rPr lang="ru-RU" b="1" dirty="0"/>
              <a:t>Вместе с развитием науки и техники приходит естественное понимание того, что обычная одежда человека устарела. Почем бы не оснастить ее датчиками сердцебиения и встроенными аккумуляторами для зарядки мобильных устройств на ходу? Как сделать ее менее подверженной износу, более приятной и удобной? Как обеспечить скафандры, в которых космонавты будут ходить по поверхности неисследованных планет, гибкостью и прочностью одновременно? На все эти вопросы пытаются ответить ученые и разработчики умной одежды, одежды будущего. Возможно, она будет чертовски отличаться от того, в чем мы ходим сейчас. Возможно, в будущем одежда будет красить человека, а не человек одежду.</a:t>
            </a:r>
          </a:p>
        </p:txBody>
      </p:sp>
    </p:spTree>
    <p:extLst>
      <p:ext uri="{BB962C8B-B14F-4D97-AF65-F5344CB8AC3E}">
        <p14:creationId xmlns:p14="http://schemas.microsoft.com/office/powerpoint/2010/main" val="19973403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0648"/>
            <a:ext cx="8229600" cy="1143000"/>
          </a:xfrm>
        </p:spPr>
        <p:txBody>
          <a:bodyPr>
            <a:normAutofit fontScale="90000"/>
          </a:bodyPr>
          <a:lstStyle/>
          <a:p>
            <a:r>
              <a:rPr lang="ru-RU" b="1" dirty="0">
                <a:hlinkClick r:id="rId2"/>
              </a:rPr>
              <a:t>Умная ткань сделает из любой одежды фитнес-</a:t>
            </a:r>
            <a:r>
              <a:rPr lang="ru-RU" b="1" dirty="0" err="1">
                <a:hlinkClick r:id="rId2"/>
              </a:rPr>
              <a:t>трекер</a:t>
            </a:r>
            <a:r>
              <a:rPr lang="ru-RU" b="1" dirty="0"/>
              <a:t/>
            </a:r>
            <a:br>
              <a:rPr lang="ru-RU" b="1" dirty="0"/>
            </a:br>
            <a:endParaRPr lang="ru-RU" dirty="0"/>
          </a:p>
        </p:txBody>
      </p:sp>
      <p:sp>
        <p:nvSpPr>
          <p:cNvPr id="3" name="Объект 2"/>
          <p:cNvSpPr>
            <a:spLocks noGrp="1"/>
          </p:cNvSpPr>
          <p:nvPr>
            <p:ph idx="1"/>
          </p:nvPr>
        </p:nvSpPr>
        <p:spPr>
          <a:xfrm>
            <a:off x="467544" y="1556792"/>
            <a:ext cx="8229600" cy="4916785"/>
          </a:xfrm>
          <a:solidFill>
            <a:srgbClr val="FFFF00"/>
          </a:solidFill>
        </p:spPr>
        <p:txBody>
          <a:bodyPr>
            <a:normAutofit/>
          </a:bodyPr>
          <a:lstStyle/>
          <a:p>
            <a:r>
              <a:rPr lang="ru-RU" sz="1600" b="1" dirty="0"/>
              <a:t>Тренд на создание разнообразных «умных» вещей все больше набирает обороты. «Компьютеризация» привычных вещей, без сомнения, делает нашу жизнь проще и удобнее, но различного рода носимую электронику с легкостью можно забыть дома или потерять, чего не скажешь об одежде. Без нее из дома не выходит ни один человек, поэтому ученые из Гарвардского университета разработали «умную» ткань, которую можно использовать для производства одежды. Интересно то, что в ткань не встроено никаких дополнительных датчиков. Она сама представляет собой «один большой датчик».</a:t>
            </a:r>
          </a:p>
        </p:txBody>
      </p:sp>
      <p:pic>
        <p:nvPicPr>
          <p:cNvPr id="4099" name="Picture 3" descr="C:\Users\Raf\Desktop\IMG_4453-650x36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7704" y="3573016"/>
            <a:ext cx="5184576" cy="2900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61161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1143000"/>
          </a:xfrm>
        </p:spPr>
        <p:txBody>
          <a:bodyPr>
            <a:noAutofit/>
          </a:bodyPr>
          <a:lstStyle/>
          <a:p>
            <a:r>
              <a:rPr lang="ru-RU" sz="3200" b="1" dirty="0">
                <a:hlinkClick r:id="rId2"/>
              </a:rPr>
              <a:t>Ботинки с навигатором, для работы которых не нужны спутники</a:t>
            </a:r>
            <a:r>
              <a:rPr lang="ru-RU" sz="3200" b="1" dirty="0"/>
              <a:t/>
            </a:r>
            <a:br>
              <a:rPr lang="ru-RU" sz="3200" b="1" dirty="0"/>
            </a:br>
            <a:endParaRPr lang="ru-RU" sz="3200" dirty="0"/>
          </a:p>
        </p:txBody>
      </p:sp>
      <p:sp>
        <p:nvSpPr>
          <p:cNvPr id="3" name="Объект 2"/>
          <p:cNvSpPr>
            <a:spLocks noGrp="1"/>
          </p:cNvSpPr>
          <p:nvPr>
            <p:ph idx="1"/>
          </p:nvPr>
        </p:nvSpPr>
        <p:spPr>
          <a:xfrm>
            <a:off x="457200" y="1600200"/>
            <a:ext cx="8229600" cy="5141168"/>
          </a:xfrm>
          <a:solidFill>
            <a:srgbClr val="92D050"/>
          </a:solidFill>
        </p:spPr>
        <p:txBody>
          <a:bodyPr>
            <a:noAutofit/>
          </a:bodyPr>
          <a:lstStyle/>
          <a:p>
            <a:r>
              <a:rPr lang="ru-RU" sz="1600" b="1" dirty="0"/>
              <a:t>Современные системы навигации основаны на ориентации приборов в пространстве при помощи информации, полученной от спутников GPS или ГЛОНАСС. Одной из проблем таких приборов является то, что они могут работать далеко не всегда и сильно зависят от массы условий. Но недавно отечественные ученые из Сибирского федерального университета (СФУ) совместно с коллегами из Национального исследовательского Томского политехнического университета (ТПУ) разработали технологию, которая сможет определять координаты пользователя без данных со спутников.</a:t>
            </a:r>
          </a:p>
        </p:txBody>
      </p:sp>
      <p:pic>
        <p:nvPicPr>
          <p:cNvPr id="5122" name="Picture 2" descr="C:\Users\Raf\Desktop\shoe-e1503579526295-650x39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9712" y="3429000"/>
            <a:ext cx="5472608" cy="3096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7888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a:lstStyle/>
          <a:p>
            <a:r>
              <a:rPr lang="ru-RU" dirty="0" smtClean="0"/>
              <a:t>Транспорт будущего</a:t>
            </a:r>
            <a:endParaRPr lang="ru-RU" dirty="0"/>
          </a:p>
        </p:txBody>
      </p:sp>
      <p:sp>
        <p:nvSpPr>
          <p:cNvPr id="3" name="Объект 2"/>
          <p:cNvSpPr>
            <a:spLocks noGrp="1"/>
          </p:cNvSpPr>
          <p:nvPr>
            <p:ph idx="1"/>
          </p:nvPr>
        </p:nvSpPr>
        <p:spPr>
          <a:noFill/>
        </p:spPr>
        <p:txBody>
          <a:bodyPr>
            <a:normAutofit fontScale="70000" lnSpcReduction="20000"/>
          </a:bodyPr>
          <a:lstStyle/>
          <a:p>
            <a:r>
              <a:rPr lang="ru-RU" b="1" dirty="0"/>
              <a:t>Наша цивилизация развилась, благодаря транспорту. Чем более совершенными были средства перевозки людей и грузов, тем ощутимее был прогресс. В прошлом веке свершилась настоящая техническая революция. В нашу жизнь прочно вошли самолета, поезда, автомобили. Сегодня добраться из одного уголка планеты в другой можно за часы. А для путешествия вокруг света уже не требуется 80 дней, как это было в XIX столетии.</a:t>
            </a:r>
          </a:p>
          <a:p>
            <a:r>
              <a:rPr lang="ru-RU" b="1" dirty="0"/>
              <a:t>Но транспорт продолжает развиваться, мы можем предположить, как он будет выглядеть в будущем. Наверняка человечество начнет использовать вновь открытые технологии, позволит людям путешествовать с помощью индивидуальных средств быстрее и на большие расстояния. Оказывается, примеры и проекты транспорта будущего уже есть среди нас, надо просто оглядеться вокруг.</a:t>
            </a:r>
          </a:p>
          <a:p>
            <a:endParaRPr lang="ru-RU" dirty="0"/>
          </a:p>
        </p:txBody>
      </p:sp>
      <p:sp>
        <p:nvSpPr>
          <p:cNvPr id="4" name="Заголовок 1"/>
          <p:cNvSpPr>
            <a:spLocks noGrp="1"/>
          </p:cNvSpPr>
          <p:nvPr/>
        </p:nvSpPr>
        <p:spPr>
          <a:xfrm>
            <a:off x="457200" y="50323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ru-RU" dirty="0"/>
          </a:p>
        </p:txBody>
      </p:sp>
      <p:sp>
        <p:nvSpPr>
          <p:cNvPr id="5" name="Содержимое 2"/>
          <p:cNvSpPr>
            <a:spLocks noGrp="1"/>
          </p:cNvSpPr>
          <p:nvPr/>
        </p:nvSpPr>
        <p:spPr>
          <a:xfrm>
            <a:off x="457200" y="1828799"/>
            <a:ext cx="4038600"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endParaRPr lang="ru-RU" sz="1600" b="1" dirty="0"/>
          </a:p>
        </p:txBody>
      </p:sp>
    </p:spTree>
    <p:extLst>
      <p:ext uri="{BB962C8B-B14F-4D97-AF65-F5344CB8AC3E}">
        <p14:creationId xmlns:p14="http://schemas.microsoft.com/office/powerpoint/2010/main" val="9387818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Вакуумные поезда </a:t>
            </a:r>
            <a:r>
              <a:rPr lang="en-US" dirty="0" err="1" smtClean="0"/>
              <a:t>Hyperloop</a:t>
            </a:r>
            <a:endParaRPr lang="ru-RU" dirty="0"/>
          </a:p>
        </p:txBody>
      </p:sp>
      <p:sp>
        <p:nvSpPr>
          <p:cNvPr id="3" name="Объект 2"/>
          <p:cNvSpPr>
            <a:spLocks noGrp="1"/>
          </p:cNvSpPr>
          <p:nvPr>
            <p:ph idx="1"/>
          </p:nvPr>
        </p:nvSpPr>
        <p:spPr>
          <a:xfrm>
            <a:off x="323528" y="1628800"/>
            <a:ext cx="3754760" cy="4032448"/>
          </a:xfrm>
          <a:solidFill>
            <a:srgbClr val="FFFF00"/>
          </a:solidFill>
        </p:spPr>
        <p:txBody>
          <a:bodyPr>
            <a:noAutofit/>
          </a:bodyPr>
          <a:lstStyle/>
          <a:p>
            <a:r>
              <a:rPr lang="ru-RU" sz="1400" b="1" dirty="0" smtClean="0"/>
              <a:t>августе 2013 года Илон </a:t>
            </a:r>
            <a:r>
              <a:rPr lang="ru-RU" sz="1400" b="1" dirty="0" err="1" smtClean="0"/>
              <a:t>Маск</a:t>
            </a:r>
            <a:r>
              <a:rPr lang="ru-RU" sz="1400" b="1" dirty="0" smtClean="0"/>
              <a:t> представил концепт сверхскоростного транспорта будущего — вакуумного поезда и магистрали </a:t>
            </a:r>
            <a:r>
              <a:rPr lang="ru-RU" sz="1400" b="1" dirty="0" err="1" smtClean="0"/>
              <a:t>Hyperloop</a:t>
            </a:r>
            <a:r>
              <a:rPr lang="ru-RU" sz="1400" b="1" dirty="0" smtClean="0"/>
              <a:t>. Внутри стальной трубы на воздушных подушках будут передвигаться транспортные капсулы, каждая вмещает до 28 человек. Скорость примерно соответствует скорости звука в воздухе — 1200 </a:t>
            </a:r>
            <a:r>
              <a:rPr lang="ru-RU" sz="1400" b="1" dirty="0" err="1" smtClean="0"/>
              <a:t>Hyperloop</a:t>
            </a:r>
            <a:r>
              <a:rPr lang="ru-RU" sz="1400" b="1" dirty="0" smtClean="0"/>
              <a:t> — альтернатива проекту скоростной железной дороги, которую американские власти строят между Сан-Франциско и Лос-Анджелесом. На реализацию проекта планируется потратить около $70 млрд. </a:t>
            </a:r>
            <a:r>
              <a:rPr lang="ru-RU" sz="1400" b="1" dirty="0" err="1" smtClean="0"/>
              <a:t>Маск</a:t>
            </a:r>
            <a:r>
              <a:rPr lang="ru-RU" sz="1400" b="1" dirty="0" smtClean="0"/>
              <a:t> же уверен, что его концепт требует всего $7,5 млрд. Правда, он признался, что пока не готов браться за </a:t>
            </a:r>
            <a:r>
              <a:rPr lang="ru-RU" sz="1400" b="1" dirty="0" err="1" smtClean="0"/>
              <a:t>Hyperloop</a:t>
            </a:r>
            <a:r>
              <a:rPr lang="ru-RU" sz="1400" b="1" dirty="0" smtClean="0"/>
              <a:t> — всё его время отнимают </a:t>
            </a:r>
            <a:r>
              <a:rPr lang="ru-RU" sz="1400" b="1" dirty="0" err="1" smtClean="0"/>
              <a:t>SpaceX</a:t>
            </a:r>
            <a:r>
              <a:rPr lang="ru-RU" sz="1400" b="1" dirty="0" smtClean="0"/>
              <a:t> и </a:t>
            </a:r>
            <a:r>
              <a:rPr lang="ru-RU" sz="1400" b="1" dirty="0" err="1" smtClean="0"/>
              <a:t>Tesla</a:t>
            </a:r>
            <a:endParaRPr lang="ru-RU" sz="1400" dirty="0"/>
          </a:p>
        </p:txBody>
      </p:sp>
      <p:pic>
        <p:nvPicPr>
          <p:cNvPr id="4" name="Содержимое 4" descr="c04161600e29c4cb5013d8916952991d139ad546.jpg"/>
          <p:cNvPicPr>
            <a:picLocks noGrp="1" noChangeAspect="1"/>
          </p:cNvPicPr>
          <p:nvPr/>
        </p:nvPicPr>
        <p:blipFill>
          <a:blip r:embed="rId2" cstate="print"/>
          <a:stretch>
            <a:fillRect/>
          </a:stretch>
        </p:blipFill>
        <p:spPr>
          <a:xfrm>
            <a:off x="4716016" y="1484784"/>
            <a:ext cx="3826768" cy="4320480"/>
          </a:xfrm>
          <a:prstGeom prst="rect">
            <a:avLst/>
          </a:prstGeom>
        </p:spPr>
      </p:pic>
    </p:spTree>
    <p:extLst>
      <p:ext uri="{BB962C8B-B14F-4D97-AF65-F5344CB8AC3E}">
        <p14:creationId xmlns:p14="http://schemas.microsoft.com/office/powerpoint/2010/main" val="28834302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Мультикоптеры</a:t>
            </a:r>
            <a:r>
              <a:rPr lang="ru-RU" dirty="0" smtClean="0"/>
              <a:t> </a:t>
            </a:r>
            <a:r>
              <a:rPr lang="en-US" dirty="0" smtClean="0"/>
              <a:t>E-</a:t>
            </a:r>
            <a:r>
              <a:rPr lang="en-US" dirty="0" err="1" smtClean="0"/>
              <a:t>Volo</a:t>
            </a:r>
            <a:endParaRPr lang="ru-RU" dirty="0"/>
          </a:p>
        </p:txBody>
      </p:sp>
      <p:sp>
        <p:nvSpPr>
          <p:cNvPr id="3" name="Объект 2"/>
          <p:cNvSpPr>
            <a:spLocks noGrp="1"/>
          </p:cNvSpPr>
          <p:nvPr>
            <p:ph idx="1"/>
          </p:nvPr>
        </p:nvSpPr>
        <p:spPr>
          <a:xfrm>
            <a:off x="467544" y="1628800"/>
            <a:ext cx="3384376" cy="4525963"/>
          </a:xfrm>
          <a:solidFill>
            <a:srgbClr val="92D050"/>
          </a:solidFill>
        </p:spPr>
        <p:txBody>
          <a:bodyPr>
            <a:normAutofit fontScale="47500" lnSpcReduction="20000"/>
          </a:bodyPr>
          <a:lstStyle/>
          <a:p>
            <a:r>
              <a:rPr lang="ru-RU" b="1" dirty="0" smtClean="0"/>
              <a:t>В 2011 году трое немецких инженеров разработали прототип первого пилотируемого </a:t>
            </a:r>
            <a:r>
              <a:rPr lang="ru-RU" b="1" dirty="0" err="1" smtClean="0"/>
              <a:t>мультикоптера</a:t>
            </a:r>
            <a:r>
              <a:rPr lang="ru-RU" b="1" dirty="0" smtClean="0"/>
              <a:t> с 16 винтами. Общая масса конструкции — 80 кг. По сути, </a:t>
            </a:r>
            <a:r>
              <a:rPr lang="ru-RU" b="1" dirty="0" err="1" smtClean="0"/>
              <a:t>мультикоптер</a:t>
            </a:r>
            <a:r>
              <a:rPr lang="ru-RU" b="1" dirty="0" smtClean="0"/>
              <a:t> представляет собой две перекрещенные алюминиевые пятиметровые балки, к которым крепится кресло пилота. Кресло держится на большом ортопедическом мяче — он должен смягчать посадку. Управляется летательный аппарат одним джойстиком. Главные преимущества E-</a:t>
            </a:r>
            <a:r>
              <a:rPr lang="ru-RU" b="1" dirty="0" err="1" smtClean="0"/>
              <a:t>Volo</a:t>
            </a:r>
            <a:r>
              <a:rPr lang="ru-RU" b="1" dirty="0" smtClean="0"/>
              <a:t> — безопасность и доступная цена. В случае если откажут они все, сработает парашютная система, которая доставит пилота и аппарат на землю. </a:t>
            </a:r>
            <a:endParaRPr lang="ru-RU" sz="2800" b="1" dirty="0" smtClean="0"/>
          </a:p>
          <a:p>
            <a:endParaRPr lang="ru-RU" dirty="0"/>
          </a:p>
        </p:txBody>
      </p:sp>
      <p:pic>
        <p:nvPicPr>
          <p:cNvPr id="4" name="Содержимое 4" descr="d36f02d3342c02e0d226ff8708fe69f322a9d109.jpg"/>
          <p:cNvPicPr>
            <a:picLocks noGrp="1" noChangeAspect="1"/>
          </p:cNvPicPr>
          <p:nvPr/>
        </p:nvPicPr>
        <p:blipFill>
          <a:blip r:embed="rId2" cstate="print"/>
          <a:stretch>
            <a:fillRect/>
          </a:stretch>
        </p:blipFill>
        <p:spPr>
          <a:xfrm>
            <a:off x="4644008" y="1628800"/>
            <a:ext cx="3682752" cy="4536504"/>
          </a:xfrm>
          <a:prstGeom prst="rect">
            <a:avLst/>
          </a:prstGeom>
        </p:spPr>
      </p:pic>
    </p:spTree>
    <p:extLst>
      <p:ext uri="{BB962C8B-B14F-4D97-AF65-F5344CB8AC3E}">
        <p14:creationId xmlns:p14="http://schemas.microsoft.com/office/powerpoint/2010/main" val="31771525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Поселения будущего</a:t>
            </a:r>
            <a:endParaRPr lang="ru-RU" dirty="0"/>
          </a:p>
        </p:txBody>
      </p:sp>
      <p:sp>
        <p:nvSpPr>
          <p:cNvPr id="3" name="Объект 2"/>
          <p:cNvSpPr>
            <a:spLocks noGrp="1"/>
          </p:cNvSpPr>
          <p:nvPr>
            <p:ph idx="1"/>
          </p:nvPr>
        </p:nvSpPr>
        <p:spPr>
          <a:xfrm>
            <a:off x="457200" y="1628800"/>
            <a:ext cx="3754760" cy="4896544"/>
          </a:xfrm>
          <a:solidFill>
            <a:srgbClr val="FFFF00"/>
          </a:solidFill>
        </p:spPr>
        <p:txBody>
          <a:bodyPr>
            <a:normAutofit/>
          </a:bodyPr>
          <a:lstStyle/>
          <a:p>
            <a:r>
              <a:rPr lang="ru-RU" sz="1400" b="1" dirty="0" smtClean="0"/>
              <a:t>           Отдаленные поселения в космосе </a:t>
            </a:r>
            <a:r>
              <a:rPr lang="ru-RU" sz="1400" dirty="0" smtClean="0"/>
              <a:t/>
            </a:r>
            <a:br>
              <a:rPr lang="ru-RU" sz="1400" dirty="0" smtClean="0"/>
            </a:br>
            <a:r>
              <a:rPr lang="ru-RU" sz="1400" b="1" dirty="0" smtClean="0"/>
              <a:t>Если люди будут вынуждены покинуть Землю, то, как вариант, они смогут колонизировать другие планеты или астероиды. Все полезные ископаемые они смогут добывать на этих планетах, астероидах и кометах. Отсутствие гравитации облегчит путь и способ доставки ископаемых в места назначения. Много льда и образований на основе углерода можно найти на космических объектах в пределах орбит Сатурна, Урана, Нептуна. На спутнике Юпитера, Ганимеде, есть магнитное поле, которое способно уменьшать воздействие солнечной радиации на поверхность. Строительство таких поселений требует строительных материалов и топлива, а после исчерпания запасов, необходимо будет менять место дислокации.</a:t>
            </a:r>
          </a:p>
          <a:p>
            <a:endParaRPr lang="ru-RU" sz="1400" dirty="0"/>
          </a:p>
        </p:txBody>
      </p:sp>
      <p:pic>
        <p:nvPicPr>
          <p:cNvPr id="4" name="Содержимое 4" descr="save-the-planet-6.jpg"/>
          <p:cNvPicPr>
            <a:picLocks noGrp="1" noChangeAspect="1"/>
          </p:cNvPicPr>
          <p:nvPr/>
        </p:nvPicPr>
        <p:blipFill>
          <a:blip r:embed="rId2" cstate="print"/>
          <a:stretch>
            <a:fillRect/>
          </a:stretch>
        </p:blipFill>
        <p:spPr>
          <a:xfrm>
            <a:off x="5148064" y="1700808"/>
            <a:ext cx="3250704" cy="4464496"/>
          </a:xfrm>
          <a:prstGeom prst="rect">
            <a:avLst/>
          </a:prstGeom>
        </p:spPr>
      </p:pic>
    </p:spTree>
    <p:extLst>
      <p:ext uri="{BB962C8B-B14F-4D97-AF65-F5344CB8AC3E}">
        <p14:creationId xmlns:p14="http://schemas.microsoft.com/office/powerpoint/2010/main" val="17941853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Поселения на других планетах</a:t>
            </a:r>
            <a:endParaRPr lang="ru-RU" dirty="0"/>
          </a:p>
        </p:txBody>
      </p:sp>
      <p:sp>
        <p:nvSpPr>
          <p:cNvPr id="3" name="Объект 2"/>
          <p:cNvSpPr>
            <a:spLocks noGrp="1"/>
          </p:cNvSpPr>
          <p:nvPr>
            <p:ph idx="1"/>
          </p:nvPr>
        </p:nvSpPr>
        <p:spPr>
          <a:xfrm>
            <a:off x="457200" y="1600200"/>
            <a:ext cx="3610744" cy="4525963"/>
          </a:xfrm>
          <a:solidFill>
            <a:srgbClr val="92D050"/>
          </a:solidFill>
        </p:spPr>
        <p:txBody>
          <a:bodyPr>
            <a:normAutofit fontScale="55000" lnSpcReduction="20000"/>
          </a:bodyPr>
          <a:lstStyle/>
          <a:p>
            <a:r>
              <a:rPr lang="ru-RU" b="1" dirty="0" smtClean="0"/>
              <a:t>Если люди окажутся в космосе, то им придется селиться на других планетах вдали от Земли. Эти поселения будут более надежными из-за доступа к полезным ископаемым и источникам энергии. Жизнь на таких планетах, как Марс и Венера, возможна только под землей из-за суровых условий, экстремальных температур, давления. Не совсем практичная идея – селиться на газовых гигантах. В таких условиях возможно строительство только воздушных городов в верхних слоях планет.</a:t>
            </a:r>
          </a:p>
          <a:p>
            <a:endParaRPr lang="ru-RU" dirty="0"/>
          </a:p>
        </p:txBody>
      </p:sp>
      <p:pic>
        <p:nvPicPr>
          <p:cNvPr id="4" name="Содержимое 4" descr="save-the-planet-7.jpg"/>
          <p:cNvPicPr>
            <a:picLocks noGrp="1" noChangeAspect="1"/>
          </p:cNvPicPr>
          <p:nvPr/>
        </p:nvPicPr>
        <p:blipFill>
          <a:blip r:embed="rId2" cstate="print"/>
          <a:stretch>
            <a:fillRect/>
          </a:stretch>
        </p:blipFill>
        <p:spPr>
          <a:xfrm>
            <a:off x="4572000" y="1556792"/>
            <a:ext cx="4038600" cy="4176463"/>
          </a:xfrm>
          <a:prstGeom prst="rect">
            <a:avLst/>
          </a:prstGeom>
        </p:spPr>
      </p:pic>
    </p:spTree>
    <p:extLst>
      <p:ext uri="{BB962C8B-B14F-4D97-AF65-F5344CB8AC3E}">
        <p14:creationId xmlns:p14="http://schemas.microsoft.com/office/powerpoint/2010/main" val="32430547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Еда будущего</a:t>
            </a:r>
            <a:endParaRPr lang="ru-RU" dirty="0"/>
          </a:p>
        </p:txBody>
      </p:sp>
      <p:sp>
        <p:nvSpPr>
          <p:cNvPr id="3" name="Объект 2"/>
          <p:cNvSpPr>
            <a:spLocks noGrp="1"/>
          </p:cNvSpPr>
          <p:nvPr>
            <p:ph idx="1"/>
          </p:nvPr>
        </p:nvSpPr>
        <p:spPr>
          <a:solidFill>
            <a:srgbClr val="FFFF00"/>
          </a:solidFill>
        </p:spPr>
        <p:txBody>
          <a:bodyPr>
            <a:normAutofit fontScale="85000" lnSpcReduction="20000"/>
          </a:bodyPr>
          <a:lstStyle/>
          <a:p>
            <a:r>
              <a:rPr lang="ru-RU" b="1" dirty="0"/>
              <a:t>В принятой ООН Всеобщей декларации прав человека содержится статья, согласно которой каждый имеет право на достойное питание. Но несмотря на это, по данным ВОЗ, примерно 30% населения Земли страдает от недостатка еды. Масштабную нехватку продовольствия люди могут ощутить уже к 2050 году. По прогнозам ученых из Университета Миннесоты, к этому моменту население земли вырастет до 9,6 млрд человек и не сможет прокормить себя. Поэтому уже сейчас ученые по всему миру трудятся над созданием еды будущего. Порошковая еда, блюда из медуз, вода из фекалий и другие варианты пропитания..</a:t>
            </a:r>
            <a:endParaRPr lang="ru-RU" dirty="0"/>
          </a:p>
        </p:txBody>
      </p:sp>
    </p:spTree>
    <p:extLst>
      <p:ext uri="{BB962C8B-B14F-4D97-AF65-F5344CB8AC3E}">
        <p14:creationId xmlns:p14="http://schemas.microsoft.com/office/powerpoint/2010/main" val="39636986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363272" cy="1143000"/>
          </a:xfrm>
          <a:solidFill>
            <a:srgbClr val="92D050"/>
          </a:solidFill>
        </p:spPr>
        <p:txBody>
          <a:bodyPr>
            <a:normAutofit fontScale="90000"/>
          </a:bodyPr>
          <a:lstStyle/>
          <a:p>
            <a:r>
              <a:rPr lang="ru-RU" dirty="0" smtClean="0"/>
              <a:t>Вот таким видит наша группа нашу Россию в будущем</a:t>
            </a:r>
            <a:endParaRPr lang="ru-RU" dirty="0"/>
          </a:p>
        </p:txBody>
      </p:sp>
      <p:sp>
        <p:nvSpPr>
          <p:cNvPr id="3" name="Объект 2"/>
          <p:cNvSpPr>
            <a:spLocks noGrp="1"/>
          </p:cNvSpPr>
          <p:nvPr>
            <p:ph idx="1"/>
          </p:nvPr>
        </p:nvSpPr>
        <p:spPr>
          <a:xfrm>
            <a:off x="467544" y="1484784"/>
            <a:ext cx="8299787" cy="5210767"/>
          </a:xfrm>
          <a:solidFill>
            <a:srgbClr val="FFFF00"/>
          </a:solidFill>
        </p:spPr>
        <p:txBody>
          <a:bodyPr/>
          <a:lstStyle/>
          <a:p>
            <a:endParaRPr lang="ru-RU" dirty="0"/>
          </a:p>
        </p:txBody>
      </p:sp>
      <p:pic>
        <p:nvPicPr>
          <p:cNvPr id="2050" name="Picture 2" descr="C:\Users\Raf\Desktop\24485f44c88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9006" y="1556792"/>
            <a:ext cx="7992888" cy="504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8299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Яйца растительного происхождения</a:t>
            </a:r>
            <a:endParaRPr lang="ru-RU" dirty="0"/>
          </a:p>
        </p:txBody>
      </p:sp>
      <p:sp>
        <p:nvSpPr>
          <p:cNvPr id="3" name="Объект 2"/>
          <p:cNvSpPr>
            <a:spLocks noGrp="1"/>
          </p:cNvSpPr>
          <p:nvPr>
            <p:ph idx="1"/>
          </p:nvPr>
        </p:nvSpPr>
        <p:spPr>
          <a:solidFill>
            <a:srgbClr val="92D050"/>
          </a:solidFill>
        </p:spPr>
        <p:txBody>
          <a:bodyPr>
            <a:normAutofit fontScale="55000" lnSpcReduction="20000"/>
          </a:bodyPr>
          <a:lstStyle/>
          <a:p>
            <a:r>
              <a:rPr lang="ru-RU" b="1" dirty="0" smtClean="0"/>
              <a:t>Помимо </a:t>
            </a:r>
            <a:r>
              <a:rPr lang="ru-RU" b="1" dirty="0"/>
              <a:t>воды из фекалий фонд Билла и Мелиссы Гейтс </a:t>
            </a:r>
            <a:r>
              <a:rPr lang="ru-RU" b="1" dirty="0" err="1"/>
              <a:t>проинвестировал</a:t>
            </a:r>
            <a:r>
              <a:rPr lang="ru-RU" b="1" dirty="0"/>
              <a:t> разработку яиц растительного происхождения. Кроме супругов в проект, который разрабатывали биохимики из компании </a:t>
            </a:r>
            <a:r>
              <a:rPr lang="ru-RU" b="1" dirty="0" err="1"/>
              <a:t>Hampton</a:t>
            </a:r>
            <a:r>
              <a:rPr lang="ru-RU" b="1" dirty="0"/>
              <a:t> </a:t>
            </a:r>
            <a:r>
              <a:rPr lang="ru-RU" b="1" dirty="0" err="1"/>
              <a:t>Creek</a:t>
            </a:r>
            <a:r>
              <a:rPr lang="ru-RU" b="1" dirty="0"/>
              <a:t> </a:t>
            </a:r>
            <a:r>
              <a:rPr lang="ru-RU" b="1" dirty="0" err="1"/>
              <a:t>Foods</a:t>
            </a:r>
            <a:r>
              <a:rPr lang="ru-RU" b="1" dirty="0"/>
              <a:t>, вложился еще один предприниматель — соучредитель </a:t>
            </a:r>
            <a:r>
              <a:rPr lang="ru-RU" b="1" dirty="0" err="1"/>
              <a:t>PayPal</a:t>
            </a:r>
            <a:r>
              <a:rPr lang="ru-RU" b="1" dirty="0"/>
              <a:t> Питер Тиль. Для получения </a:t>
            </a:r>
            <a:r>
              <a:rPr lang="ru-RU" b="1" dirty="0" err="1"/>
              <a:t>веганских</a:t>
            </a:r>
            <a:r>
              <a:rPr lang="ru-RU" b="1" dirty="0"/>
              <a:t> яиц, которые представляют собой порошок, используемый в приготовлении блюд, были отобраны 12 растений, в числе которых оказались горох и сорго. Полуфабрикат получил название «</a:t>
            </a:r>
            <a:r>
              <a:rPr lang="ru-RU" b="1" dirty="0" err="1"/>
              <a:t>Beyond</a:t>
            </a:r>
            <a:r>
              <a:rPr lang="ru-RU" b="1" dirty="0"/>
              <a:t> </a:t>
            </a:r>
            <a:r>
              <a:rPr lang="ru-RU" b="1" dirty="0" err="1"/>
              <a:t>Eggs</a:t>
            </a:r>
            <a:r>
              <a:rPr lang="ru-RU" b="1" dirty="0"/>
              <a:t>» и поступил в продажу в США в 2013 году. Яйца растительного происхождения не содержат антибиотиков, холестерина и вредных микроорганизмов. Кроме этого, Билл Гейтс отметил их </a:t>
            </a:r>
            <a:r>
              <a:rPr lang="ru-RU" b="1" dirty="0" err="1"/>
              <a:t>экологичность</a:t>
            </a:r>
            <a:r>
              <a:rPr lang="ru-RU" b="1" dirty="0"/>
              <a:t> и этичность производства «без куриц».</a:t>
            </a:r>
          </a:p>
          <a:p>
            <a:r>
              <a:rPr lang="ru-RU" b="1" dirty="0"/>
              <a:t> </a:t>
            </a:r>
          </a:p>
          <a:p>
            <a:r>
              <a:rPr lang="ru-RU" b="1" dirty="0"/>
              <a:t>По прогнозам ООН, в будущем цена на продукты животного происхождения существенно возрастет. А значит их заменители будут необходимы. По словам основателя компании </a:t>
            </a:r>
            <a:r>
              <a:rPr lang="ru-RU" b="1" dirty="0" err="1"/>
              <a:t>Hampton</a:t>
            </a:r>
            <a:r>
              <a:rPr lang="ru-RU" b="1" dirty="0"/>
              <a:t> </a:t>
            </a:r>
            <a:r>
              <a:rPr lang="ru-RU" b="1" dirty="0" err="1"/>
              <a:t>Creek</a:t>
            </a:r>
            <a:r>
              <a:rPr lang="ru-RU" b="1" dirty="0"/>
              <a:t> </a:t>
            </a:r>
            <a:r>
              <a:rPr lang="ru-RU" b="1" dirty="0" err="1"/>
              <a:t>Foods</a:t>
            </a:r>
            <a:r>
              <a:rPr lang="ru-RU" b="1" dirty="0"/>
              <a:t> </a:t>
            </a:r>
            <a:r>
              <a:rPr lang="ru-RU" b="1" dirty="0" err="1"/>
              <a:t>Джоша</a:t>
            </a:r>
            <a:r>
              <a:rPr lang="ru-RU" b="1" dirty="0"/>
              <a:t> </a:t>
            </a:r>
            <a:r>
              <a:rPr lang="ru-RU" b="1" dirty="0" err="1"/>
              <a:t>Тетрика</a:t>
            </a:r>
            <a:r>
              <a:rPr lang="ru-RU" b="1" dirty="0"/>
              <a:t>, аналоги популярных продуктов, полученные из растительных компонентов, кроме всего прочего смогут помочь в борьбе с голодом в странах третьего мира.</a:t>
            </a:r>
          </a:p>
        </p:txBody>
      </p:sp>
    </p:spTree>
    <p:extLst>
      <p:ext uri="{BB962C8B-B14F-4D97-AF65-F5344CB8AC3E}">
        <p14:creationId xmlns:p14="http://schemas.microsoft.com/office/powerpoint/2010/main" val="38363072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Мясо из пробирки</a:t>
            </a:r>
            <a:endParaRPr lang="ru-RU" dirty="0"/>
          </a:p>
        </p:txBody>
      </p:sp>
      <p:sp>
        <p:nvSpPr>
          <p:cNvPr id="3" name="Объект 2"/>
          <p:cNvSpPr>
            <a:spLocks noGrp="1"/>
          </p:cNvSpPr>
          <p:nvPr>
            <p:ph idx="1"/>
          </p:nvPr>
        </p:nvSpPr>
        <p:spPr>
          <a:solidFill>
            <a:srgbClr val="FFFF00"/>
          </a:solidFill>
        </p:spPr>
        <p:txBody>
          <a:bodyPr>
            <a:normAutofit fontScale="55000" lnSpcReduction="20000"/>
          </a:bodyPr>
          <a:lstStyle/>
          <a:p>
            <a:r>
              <a:rPr lang="ru-RU" b="1" dirty="0"/>
              <a:t>Еще в 30-х годах прошлого века Уинстон Черчилль говорил: «Через 50 лет мы не будем абсурдно выращивать целого цыпленка, чтобы есть только грудки или крылышки, а будем выращивать эти части отдельно в подходящей среде». Бывший премьер-министр Великобритании ошибся на несколько десятилетий. Первый кусок говядины весом в 140 граммов, полученный в лаборатории с помощью стволовых клеток, был представлен в 2013 году. «Мясо из пробирки» синтезировала команда профессора Марка Поста из Университета города </a:t>
            </a:r>
            <a:r>
              <a:rPr lang="ru-RU" b="1" dirty="0" err="1"/>
              <a:t>Маастрихта</a:t>
            </a:r>
            <a:r>
              <a:rPr lang="ru-RU" b="1" dirty="0"/>
              <a:t>, а главным инвестором проекта выступил </a:t>
            </a:r>
            <a:r>
              <a:rPr lang="ru-RU" b="1" dirty="0" err="1"/>
              <a:t>сооснователь</a:t>
            </a:r>
            <a:r>
              <a:rPr lang="ru-RU" b="1" dirty="0"/>
              <a:t> </a:t>
            </a:r>
            <a:r>
              <a:rPr lang="ru-RU" b="1" dirty="0" err="1"/>
              <a:t>Google</a:t>
            </a:r>
            <a:r>
              <a:rPr lang="ru-RU" b="1" dirty="0"/>
              <a:t> Сергей </a:t>
            </a:r>
            <a:r>
              <a:rPr lang="ru-RU" b="1" dirty="0" err="1"/>
              <a:t>Брин</a:t>
            </a:r>
            <a:r>
              <a:rPr lang="ru-RU" b="1" dirty="0"/>
              <a:t> (№13 в глобальном рейтинге </a:t>
            </a:r>
            <a:r>
              <a:rPr lang="ru-RU" b="1" dirty="0" err="1"/>
              <a:t>Forbes</a:t>
            </a:r>
            <a:r>
              <a:rPr lang="ru-RU" b="1" dirty="0"/>
              <a:t>, состояние $34,4 млрд). Он вложил в разработку искусственного мяса $300 000. Тогда кусок говядины продегустировали несколько добровольцев, но его вкусом остались недовольны. Следующие несколько лет у сотрудников лаборатории ушли на улучшение качества мяса и снижения его цены — к 2015 году себестоимость килограмма продукта составила $80. «Мясо из пробирки» может появиться на прилавках магазинов через 5 — 10 лет, считает Марк Пост. Причем все больше людей станет отдавать ему предпочтение из-за этических соображений.</a:t>
            </a:r>
            <a:endParaRPr lang="ru-RU" dirty="0"/>
          </a:p>
        </p:txBody>
      </p:sp>
    </p:spTree>
    <p:extLst>
      <p:ext uri="{BB962C8B-B14F-4D97-AF65-F5344CB8AC3E}">
        <p14:creationId xmlns:p14="http://schemas.microsoft.com/office/powerpoint/2010/main" val="41585121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Каким образом мы в будущем будем получать энерги</a:t>
            </a:r>
            <a:r>
              <a:rPr lang="ru-RU" dirty="0"/>
              <a:t>ю</a:t>
            </a:r>
          </a:p>
        </p:txBody>
      </p:sp>
      <p:sp>
        <p:nvSpPr>
          <p:cNvPr id="3" name="Объект 2"/>
          <p:cNvSpPr>
            <a:spLocks noGrp="1"/>
          </p:cNvSpPr>
          <p:nvPr>
            <p:ph idx="1"/>
          </p:nvPr>
        </p:nvSpPr>
        <p:spPr>
          <a:xfrm>
            <a:off x="457200" y="1600200"/>
            <a:ext cx="3466728" cy="4525963"/>
          </a:xfrm>
          <a:solidFill>
            <a:srgbClr val="92D050"/>
          </a:solidFill>
        </p:spPr>
        <p:txBody>
          <a:bodyPr>
            <a:normAutofit fontScale="47500" lnSpcReduction="20000"/>
          </a:bodyPr>
          <a:lstStyle/>
          <a:p>
            <a:r>
              <a:rPr lang="ru-RU" b="1" dirty="0"/>
              <a:t>Каждый час земля получает столько солнечной энергии, больше, чем земляне ее используют за целый год. Один из способов использование этой энергии, создание гигантских солнечных ферм, которые будут собирать часть высокоинтенсивного и бесперебойного солнечного излучения. </a:t>
            </a:r>
            <a:r>
              <a:rPr lang="ru-RU" b="1" dirty="0" smtClean="0"/>
              <a:t/>
            </a:r>
            <a:br>
              <a:rPr lang="ru-RU" b="1" dirty="0" smtClean="0"/>
            </a:br>
            <a:r>
              <a:rPr lang="ru-RU" b="1" dirty="0" smtClean="0"/>
              <a:t/>
            </a:r>
            <a:br>
              <a:rPr lang="ru-RU" b="1" dirty="0" smtClean="0"/>
            </a:br>
            <a:r>
              <a:rPr lang="ru-RU" b="1" dirty="0"/>
              <a:t>Огромные зеркала будут отражать солнечные лучи на коллектора меньшего размера. Затем эта энергия будет передаваться на землю с помощью микроволновых или лазерных пучков. </a:t>
            </a:r>
            <a:r>
              <a:rPr lang="ru-RU" b="1" dirty="0" smtClean="0"/>
              <a:t/>
            </a:r>
            <a:br>
              <a:rPr lang="ru-RU" b="1" dirty="0" smtClean="0"/>
            </a:br>
            <a:r>
              <a:rPr lang="ru-RU" b="1" dirty="0" smtClean="0"/>
              <a:t/>
            </a:r>
            <a:br>
              <a:rPr lang="ru-RU" b="1" dirty="0" smtClean="0"/>
            </a:br>
            <a:r>
              <a:rPr lang="ru-RU" b="1" dirty="0"/>
              <a:t>Одна из причин, почему этот проект находится на стадии идеи – это его огромная стоимость.</a:t>
            </a:r>
          </a:p>
        </p:txBody>
      </p:sp>
      <p:pic>
        <p:nvPicPr>
          <p:cNvPr id="6146" name="Picture 2" descr="C:\Users\Raf\Desktop\l6_hVA1-I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1556792"/>
            <a:ext cx="3763516" cy="4482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2996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Энергия человека</a:t>
            </a:r>
            <a:endParaRPr lang="ru-RU" dirty="0"/>
          </a:p>
        </p:txBody>
      </p:sp>
      <p:sp>
        <p:nvSpPr>
          <p:cNvPr id="3" name="Объект 2"/>
          <p:cNvSpPr>
            <a:spLocks noGrp="1"/>
          </p:cNvSpPr>
          <p:nvPr>
            <p:ph idx="1"/>
          </p:nvPr>
        </p:nvSpPr>
        <p:spPr>
          <a:xfrm>
            <a:off x="467544" y="1600200"/>
            <a:ext cx="4248472" cy="5069160"/>
          </a:xfrm>
          <a:solidFill>
            <a:srgbClr val="FFFF00"/>
          </a:solidFill>
        </p:spPr>
        <p:txBody>
          <a:bodyPr>
            <a:noAutofit/>
          </a:bodyPr>
          <a:lstStyle/>
          <a:p>
            <a:r>
              <a:rPr lang="ru-RU" sz="1200" b="1" dirty="0"/>
              <a:t>Если мы хотим заменить нефть более чистым горючим необходимо произвести некоторые изменения. Тут выходит на сцену просо </a:t>
            </a:r>
            <a:r>
              <a:rPr lang="ru-RU" sz="1200" b="1" dirty="0" err="1"/>
              <a:t>прутивидное</a:t>
            </a:r>
            <a:r>
              <a:rPr lang="ru-RU" sz="1200" b="1" dirty="0"/>
              <a:t>, которое плодородное, не съедобное, растет везде как сорняки. Тем не менее, если бы мы захотели на него перевести все автомобили, им пришлось бы засеять всю территории США и России вместе взятые. То есть, это не вариант. </a:t>
            </a:r>
            <a:br>
              <a:rPr lang="ru-RU" sz="1200" b="1" dirty="0"/>
            </a:br>
            <a:r>
              <a:rPr lang="ru-RU" sz="1200" b="1" dirty="0"/>
              <a:t/>
            </a:r>
            <a:br>
              <a:rPr lang="ru-RU" sz="1200" b="1" dirty="0"/>
            </a:br>
            <a:r>
              <a:rPr lang="ru-RU" sz="1200" b="1" dirty="0"/>
              <a:t>Это приводит нас к третьему поколению </a:t>
            </a:r>
            <a:r>
              <a:rPr lang="ru-RU" sz="1200" b="1" dirty="0" err="1"/>
              <a:t>биотоплив</a:t>
            </a:r>
            <a:r>
              <a:rPr lang="ru-RU" sz="1200" b="1" dirty="0"/>
              <a:t> – водорослям, которые могут заменить нефть раз и навсегда.</a:t>
            </a:r>
          </a:p>
          <a:p>
            <a:r>
              <a:rPr lang="ru-RU" sz="1200" b="1" dirty="0"/>
              <a:t>У нас уже есть устройство заряжаемое человеком, но ученые работают над тем, как получить энергию от обычного движения. Речь идет о микроэлектронике, но потенциал велик, при целевой аудитории в миллиард людей. Сегодня разрабатывается электроника, потребляющая все меньше энергии и однажды возможно, ваш телефон будет заряжаться, болтаясь в сумке, в кармане или в ваших руках и при вождением пальцем по экрану. </a:t>
            </a:r>
            <a:br>
              <a:rPr lang="ru-RU" sz="1200" b="1" dirty="0"/>
            </a:br>
            <a:r>
              <a:rPr lang="ru-RU" sz="1200" b="1" dirty="0"/>
              <a:t/>
            </a:r>
            <a:br>
              <a:rPr lang="ru-RU" sz="1200" b="1" dirty="0"/>
            </a:br>
            <a:r>
              <a:rPr lang="ru-RU" sz="1200" b="1" dirty="0"/>
              <a:t>В национальной лаборатории Лоуренса в Беркли ученые представили устройство, использующие вирусы для трансформации давления в электричество. Это звучит потрясающе, но пока объяснить, как это работает невозможно.</a:t>
            </a:r>
          </a:p>
        </p:txBody>
      </p:sp>
      <p:pic>
        <p:nvPicPr>
          <p:cNvPr id="7170" name="Picture 2" descr="C:\Users\Raf\Desktop\fkbPjhQUZZ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20072" y="1556792"/>
            <a:ext cx="3547492" cy="5032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5896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Вопросы</a:t>
            </a:r>
            <a:endParaRPr lang="ru-RU" dirty="0"/>
          </a:p>
        </p:txBody>
      </p:sp>
      <p:sp>
        <p:nvSpPr>
          <p:cNvPr id="3" name="Объект 2"/>
          <p:cNvSpPr>
            <a:spLocks noGrp="1"/>
          </p:cNvSpPr>
          <p:nvPr>
            <p:ph idx="1"/>
          </p:nvPr>
        </p:nvSpPr>
        <p:spPr/>
        <p:txBody>
          <a:bodyPr>
            <a:normAutofit fontScale="92500"/>
          </a:bodyPr>
          <a:lstStyle/>
          <a:p>
            <a:r>
              <a:rPr lang="ru-RU" dirty="0"/>
              <a:t>Вопросы:</a:t>
            </a:r>
          </a:p>
          <a:p>
            <a:r>
              <a:rPr lang="ru-RU" dirty="0"/>
              <a:t>1. Будут ли в будущем выращивать еду и мясо?</a:t>
            </a:r>
          </a:p>
          <a:p>
            <a:r>
              <a:rPr lang="ru-RU" dirty="0"/>
              <a:t>2.Могут ли люди найти дом за пределами Земли?</a:t>
            </a:r>
          </a:p>
          <a:p>
            <a:r>
              <a:rPr lang="ru-RU" dirty="0"/>
              <a:t>3. Как будут получать образование люди в будущем ?</a:t>
            </a:r>
          </a:p>
          <a:p>
            <a:r>
              <a:rPr lang="ru-RU" dirty="0"/>
              <a:t>4. Будут ли люди дружить с инопланетянами ?</a:t>
            </a:r>
          </a:p>
          <a:p>
            <a:r>
              <a:rPr lang="ru-RU" dirty="0"/>
              <a:t>5. Какие профессии будут в будущем?</a:t>
            </a:r>
          </a:p>
          <a:p>
            <a:endParaRPr lang="ru-RU" dirty="0"/>
          </a:p>
        </p:txBody>
      </p:sp>
    </p:spTree>
    <p:extLst>
      <p:ext uri="{BB962C8B-B14F-4D97-AF65-F5344CB8AC3E}">
        <p14:creationId xmlns:p14="http://schemas.microsoft.com/office/powerpoint/2010/main" val="42645698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Ответы: взрослого </a:t>
            </a:r>
            <a:endParaRPr lang="ru-RU" dirty="0"/>
          </a:p>
        </p:txBody>
      </p:sp>
      <p:sp>
        <p:nvSpPr>
          <p:cNvPr id="3" name="Содержимое 2"/>
          <p:cNvSpPr>
            <a:spLocks noGrp="1"/>
          </p:cNvSpPr>
          <p:nvPr>
            <p:ph idx="1"/>
          </p:nvPr>
        </p:nvSpPr>
        <p:spPr/>
        <p:txBody>
          <a:bodyPr/>
          <a:lstStyle/>
          <a:p>
            <a:r>
              <a:rPr lang="ru-RU" dirty="0" smtClean="0"/>
              <a:t>1. Нет.</a:t>
            </a:r>
          </a:p>
          <a:p>
            <a:r>
              <a:rPr lang="ru-RU" dirty="0" smtClean="0"/>
              <a:t>2. Нет.</a:t>
            </a:r>
          </a:p>
          <a:p>
            <a:r>
              <a:rPr lang="ru-RU" dirty="0" smtClean="0"/>
              <a:t>3. Через интернет.</a:t>
            </a:r>
          </a:p>
          <a:p>
            <a:r>
              <a:rPr lang="ru-RU" dirty="0" smtClean="0"/>
              <a:t>4. Нет.</a:t>
            </a:r>
          </a:p>
          <a:p>
            <a:r>
              <a:rPr lang="ru-RU" dirty="0" smtClean="0"/>
              <a:t>5. Те же самые , только с другими названиями.</a:t>
            </a: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Ответы: бабушки </a:t>
            </a:r>
            <a:endParaRPr lang="ru-RU" dirty="0"/>
          </a:p>
        </p:txBody>
      </p:sp>
      <p:sp>
        <p:nvSpPr>
          <p:cNvPr id="3" name="Содержимое 2"/>
          <p:cNvSpPr>
            <a:spLocks noGrp="1"/>
          </p:cNvSpPr>
          <p:nvPr>
            <p:ph idx="1"/>
          </p:nvPr>
        </p:nvSpPr>
        <p:spPr/>
        <p:txBody>
          <a:bodyPr/>
          <a:lstStyle/>
          <a:p>
            <a:r>
              <a:rPr lang="ru-RU" dirty="0" smtClean="0"/>
              <a:t>1. Да.</a:t>
            </a:r>
          </a:p>
          <a:p>
            <a:r>
              <a:rPr lang="ru-RU" dirty="0" smtClean="0"/>
              <a:t>2. Да.</a:t>
            </a:r>
          </a:p>
          <a:p>
            <a:r>
              <a:rPr lang="ru-RU" dirty="0" smtClean="0"/>
              <a:t>3. С помощью интернета.</a:t>
            </a:r>
          </a:p>
          <a:p>
            <a:r>
              <a:rPr lang="ru-RU" dirty="0" smtClean="0"/>
              <a:t>4. Да.</a:t>
            </a:r>
          </a:p>
          <a:p>
            <a:r>
              <a:rPr lang="ru-RU" dirty="0" smtClean="0"/>
              <a:t>5. Связанные с интернетом.</a:t>
            </a:r>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Ответы : сверстника</a:t>
            </a:r>
            <a:endParaRPr lang="ru-RU" dirty="0"/>
          </a:p>
        </p:txBody>
      </p:sp>
      <p:sp>
        <p:nvSpPr>
          <p:cNvPr id="3" name="Содержимое 2"/>
          <p:cNvSpPr>
            <a:spLocks noGrp="1"/>
          </p:cNvSpPr>
          <p:nvPr>
            <p:ph idx="1"/>
          </p:nvPr>
        </p:nvSpPr>
        <p:spPr/>
        <p:txBody>
          <a:bodyPr/>
          <a:lstStyle/>
          <a:p>
            <a:r>
              <a:rPr lang="ru-RU" dirty="0" smtClean="0"/>
              <a:t>1. Да.</a:t>
            </a:r>
          </a:p>
          <a:p>
            <a:r>
              <a:rPr lang="ru-RU" dirty="0" smtClean="0"/>
              <a:t>2. Нет.</a:t>
            </a:r>
          </a:p>
          <a:p>
            <a:r>
              <a:rPr lang="ru-RU" dirty="0" smtClean="0"/>
              <a:t>3. </a:t>
            </a:r>
            <a:r>
              <a:rPr lang="ru-RU" dirty="0" smtClean="0"/>
              <a:t>Никак</a:t>
            </a:r>
            <a:r>
              <a:rPr lang="ru-RU" dirty="0" smtClean="0"/>
              <a:t>, это им не </a:t>
            </a:r>
            <a:r>
              <a:rPr lang="ru-RU" dirty="0" smtClean="0"/>
              <a:t>пригодится</a:t>
            </a:r>
            <a:r>
              <a:rPr lang="ru-RU" dirty="0" smtClean="0"/>
              <a:t>.</a:t>
            </a:r>
          </a:p>
          <a:p>
            <a:r>
              <a:rPr lang="ru-RU" dirty="0" smtClean="0"/>
              <a:t>4. Да.</a:t>
            </a:r>
          </a:p>
          <a:p>
            <a:r>
              <a:rPr lang="ru-RU" dirty="0" smtClean="0"/>
              <a:t>5. Будут много разных профессий. Они будут связаны с электроникой.</a:t>
            </a:r>
          </a:p>
          <a:p>
            <a:pPr>
              <a:buNone/>
            </a:pPr>
            <a:endParaRPr lang="ru-RU" dirty="0" smtClean="0"/>
          </a:p>
          <a:p>
            <a:pPr>
              <a:buNone/>
            </a:pPr>
            <a:endParaRPr lang="ru-RU" dirty="0" smtClean="0"/>
          </a:p>
          <a:p>
            <a:pPr>
              <a:buNone/>
            </a:pPr>
            <a:endParaRPr lang="ru-RU" dirty="0" smtClean="0"/>
          </a:p>
          <a:p>
            <a:pPr>
              <a:buNone/>
            </a:pPr>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Ответы: родственников </a:t>
            </a:r>
            <a:endParaRPr lang="ru-RU" dirty="0"/>
          </a:p>
        </p:txBody>
      </p:sp>
      <p:sp>
        <p:nvSpPr>
          <p:cNvPr id="3" name="Содержимое 2"/>
          <p:cNvSpPr>
            <a:spLocks noGrp="1"/>
          </p:cNvSpPr>
          <p:nvPr>
            <p:ph idx="1"/>
          </p:nvPr>
        </p:nvSpPr>
        <p:spPr/>
        <p:txBody>
          <a:bodyPr/>
          <a:lstStyle/>
          <a:p>
            <a:r>
              <a:rPr lang="ru-RU" dirty="0" smtClean="0"/>
              <a:t>1. Да.</a:t>
            </a:r>
          </a:p>
          <a:p>
            <a:r>
              <a:rPr lang="ru-RU" dirty="0" smtClean="0"/>
              <a:t>2. Возможно.</a:t>
            </a:r>
          </a:p>
          <a:p>
            <a:r>
              <a:rPr lang="ru-RU" dirty="0" smtClean="0"/>
              <a:t>3. С помощью современных технологий.</a:t>
            </a:r>
          </a:p>
          <a:p>
            <a:r>
              <a:rPr lang="ru-RU" dirty="0" smtClean="0"/>
              <a:t>4. Да.</a:t>
            </a:r>
          </a:p>
          <a:p>
            <a:r>
              <a:rPr lang="ru-RU" dirty="0" smtClean="0"/>
              <a:t>5. Врач, педагог.</a:t>
            </a:r>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Дополнительная литература</a:t>
            </a:r>
            <a:r>
              <a:rPr lang="ru-RU" dirty="0" smtClean="0"/>
              <a:t>, которой </a:t>
            </a:r>
            <a:r>
              <a:rPr lang="ru-RU" dirty="0" smtClean="0"/>
              <a:t>мы пользовались</a:t>
            </a:r>
            <a:endParaRPr lang="ru-RU" dirty="0"/>
          </a:p>
        </p:txBody>
      </p:sp>
      <p:sp>
        <p:nvSpPr>
          <p:cNvPr id="3" name="Объект 2"/>
          <p:cNvSpPr>
            <a:spLocks noGrp="1"/>
          </p:cNvSpPr>
          <p:nvPr>
            <p:ph idx="1"/>
          </p:nvPr>
        </p:nvSpPr>
        <p:spPr/>
        <p:txBody>
          <a:bodyPr>
            <a:normAutofit fontScale="85000" lnSpcReduction="20000"/>
          </a:bodyPr>
          <a:lstStyle/>
          <a:p>
            <a:r>
              <a:rPr lang="ru-RU" dirty="0" smtClean="0"/>
              <a:t>1.</a:t>
            </a:r>
            <a:r>
              <a:rPr lang="en-US" dirty="0"/>
              <a:t> </a:t>
            </a:r>
            <a:r>
              <a:rPr lang="en-US" dirty="0" smtClean="0"/>
              <a:t>knigukupi.ru</a:t>
            </a:r>
            <a:r>
              <a:rPr lang="ru-RU" dirty="0" smtClean="0"/>
              <a:t> - здесь мы нашли информацию о книгах </a:t>
            </a:r>
            <a:br>
              <a:rPr lang="ru-RU" dirty="0" smtClean="0"/>
            </a:br>
            <a:r>
              <a:rPr lang="ru-RU" dirty="0" smtClean="0"/>
              <a:t>2.</a:t>
            </a:r>
            <a:r>
              <a:rPr lang="en-US" dirty="0"/>
              <a:t> </a:t>
            </a:r>
            <a:r>
              <a:rPr lang="en-US" dirty="0" smtClean="0"/>
              <a:t>hi-news.ru</a:t>
            </a:r>
            <a:r>
              <a:rPr lang="ru-RU" dirty="0" smtClean="0"/>
              <a:t> - если вам нужна информация о будущей одежде то переходите по ссылке </a:t>
            </a:r>
            <a:br>
              <a:rPr lang="ru-RU" dirty="0" smtClean="0"/>
            </a:br>
            <a:r>
              <a:rPr lang="ru-RU" dirty="0" smtClean="0"/>
              <a:t>3.</a:t>
            </a:r>
            <a:r>
              <a:rPr lang="en-US" dirty="0"/>
              <a:t> </a:t>
            </a:r>
            <a:r>
              <a:rPr lang="en-US" dirty="0" smtClean="0"/>
              <a:t>www.molomo.ru</a:t>
            </a:r>
            <a:r>
              <a:rPr lang="ru-RU" dirty="0"/>
              <a:t> </a:t>
            </a:r>
            <a:r>
              <a:rPr lang="ru-RU" dirty="0" smtClean="0"/>
              <a:t>– а на этом сайте мы нашли информацию о самых невероятных транспортов</a:t>
            </a:r>
            <a:br>
              <a:rPr lang="ru-RU" dirty="0" smtClean="0"/>
            </a:br>
            <a:r>
              <a:rPr lang="ru-RU" dirty="0" smtClean="0"/>
              <a:t>4.</a:t>
            </a:r>
            <a:r>
              <a:rPr lang="en-US" dirty="0"/>
              <a:t> </a:t>
            </a:r>
            <a:r>
              <a:rPr lang="en-US" dirty="0" smtClean="0">
                <a:hlinkClick r:id="rId2"/>
              </a:rPr>
              <a:t>www.psychologos.ru</a:t>
            </a:r>
            <a:r>
              <a:rPr lang="ru-RU" dirty="0"/>
              <a:t> </a:t>
            </a:r>
            <a:r>
              <a:rPr lang="ru-RU" dirty="0" smtClean="0"/>
              <a:t>– интересует поселения будущего , вот ссылка </a:t>
            </a:r>
            <a:br>
              <a:rPr lang="ru-RU" dirty="0" smtClean="0"/>
            </a:br>
            <a:r>
              <a:rPr lang="ru-RU" dirty="0" smtClean="0"/>
              <a:t>5.</a:t>
            </a:r>
            <a:r>
              <a:rPr lang="en-US" dirty="0"/>
              <a:t> </a:t>
            </a:r>
            <a:r>
              <a:rPr lang="en-US" dirty="0" smtClean="0"/>
              <a:t>ru.wikipedia.org</a:t>
            </a:r>
            <a:r>
              <a:rPr lang="ru-RU" dirty="0"/>
              <a:t> </a:t>
            </a:r>
            <a:r>
              <a:rPr lang="ru-RU" dirty="0" smtClean="0"/>
              <a:t>– ну, а если вас интересует будущее нашей </a:t>
            </a:r>
            <a:r>
              <a:rPr lang="ru-RU" dirty="0" err="1" smtClean="0"/>
              <a:t>земли,вот</a:t>
            </a:r>
            <a:r>
              <a:rPr lang="ru-RU" dirty="0" smtClean="0"/>
              <a:t> этот сайт</a:t>
            </a:r>
            <a:br>
              <a:rPr lang="ru-RU" dirty="0" smtClean="0"/>
            </a:br>
            <a:r>
              <a:rPr lang="ru-RU" dirty="0" smtClean="0"/>
              <a:t>6.</a:t>
            </a:r>
            <a:r>
              <a:rPr lang="en-US" dirty="0"/>
              <a:t> </a:t>
            </a:r>
            <a:r>
              <a:rPr lang="en-US" dirty="0" smtClean="0"/>
              <a:t>planet-today.ru</a:t>
            </a:r>
            <a:r>
              <a:rPr lang="ru-RU" dirty="0"/>
              <a:t> </a:t>
            </a:r>
            <a:r>
              <a:rPr lang="ru-RU" dirty="0" smtClean="0"/>
              <a:t>– здесь много фактов о еде и о том какой она будет</a:t>
            </a:r>
            <a:endParaRPr lang="ru-RU" dirty="0"/>
          </a:p>
        </p:txBody>
      </p:sp>
    </p:spTree>
    <p:extLst>
      <p:ext uri="{BB962C8B-B14F-4D97-AF65-F5344CB8AC3E}">
        <p14:creationId xmlns:p14="http://schemas.microsoft.com/office/powerpoint/2010/main" val="6941696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6000" dirty="0" smtClean="0"/>
              <a:t>Фильмы о будущем </a:t>
            </a:r>
            <a:endParaRPr lang="ru-RU" sz="6000" dirty="0"/>
          </a:p>
        </p:txBody>
      </p:sp>
      <p:sp>
        <p:nvSpPr>
          <p:cNvPr id="3" name="Содержимое 2"/>
          <p:cNvSpPr>
            <a:spLocks noGrp="1"/>
          </p:cNvSpPr>
          <p:nvPr>
            <p:ph idx="1"/>
          </p:nvPr>
        </p:nvSpPr>
        <p:spPr/>
        <p:txBody>
          <a:bodyPr/>
          <a:lstStyle/>
          <a:p>
            <a:r>
              <a:rPr lang="ru-RU" dirty="0" smtClean="0"/>
              <a:t>Назад в будущее</a:t>
            </a:r>
          </a:p>
          <a:p>
            <a:r>
              <a:rPr lang="ru-RU" dirty="0" smtClean="0"/>
              <a:t>Планета обезьян</a:t>
            </a:r>
          </a:p>
          <a:p>
            <a:r>
              <a:rPr lang="ru-RU" dirty="0" smtClean="0"/>
              <a:t>Особое мнение</a:t>
            </a:r>
            <a:endParaRPr lang="ru-RU" dirty="0"/>
          </a:p>
        </p:txBody>
      </p:sp>
      <p:pic>
        <p:nvPicPr>
          <p:cNvPr id="1026" name="Picture 2" descr="Назад в будущее"/>
          <p:cNvPicPr>
            <a:picLocks noChangeAspect="1" noChangeArrowheads="1"/>
          </p:cNvPicPr>
          <p:nvPr/>
        </p:nvPicPr>
        <p:blipFill>
          <a:blip r:embed="rId2" cstate="print"/>
          <a:srcRect/>
          <a:stretch>
            <a:fillRect/>
          </a:stretch>
        </p:blipFill>
        <p:spPr bwMode="auto">
          <a:xfrm>
            <a:off x="5436096" y="1340768"/>
            <a:ext cx="3842524" cy="2522484"/>
          </a:xfrm>
          <a:prstGeom prst="rect">
            <a:avLst/>
          </a:prstGeom>
          <a:noFill/>
        </p:spPr>
      </p:pic>
      <p:pic>
        <p:nvPicPr>
          <p:cNvPr id="1028" name="Picture 4" descr="Особое мнение"/>
          <p:cNvPicPr>
            <a:picLocks noChangeAspect="1" noChangeArrowheads="1"/>
          </p:cNvPicPr>
          <p:nvPr/>
        </p:nvPicPr>
        <p:blipFill>
          <a:blip r:embed="rId3" cstate="print"/>
          <a:srcRect/>
          <a:stretch>
            <a:fillRect/>
          </a:stretch>
        </p:blipFill>
        <p:spPr bwMode="auto">
          <a:xfrm>
            <a:off x="5076056" y="4365104"/>
            <a:ext cx="3621201" cy="2041452"/>
          </a:xfrm>
          <a:prstGeom prst="rect">
            <a:avLst/>
          </a:prstGeom>
          <a:noFill/>
        </p:spPr>
      </p:pic>
      <p:pic>
        <p:nvPicPr>
          <p:cNvPr id="1030" name="Picture 6" descr="Планета обезьян"/>
          <p:cNvPicPr>
            <a:picLocks noChangeAspect="1" noChangeArrowheads="1"/>
          </p:cNvPicPr>
          <p:nvPr/>
        </p:nvPicPr>
        <p:blipFill>
          <a:blip r:embed="rId4" cstate="print"/>
          <a:srcRect/>
          <a:stretch>
            <a:fillRect/>
          </a:stretch>
        </p:blipFill>
        <p:spPr bwMode="auto">
          <a:xfrm rot="315422">
            <a:off x="85600" y="4003939"/>
            <a:ext cx="4786777" cy="208823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1012974"/>
          </a:xfrm>
        </p:spPr>
        <p:txBody>
          <a:bodyPr>
            <a:noAutofit/>
          </a:bodyPr>
          <a:lstStyle/>
          <a:p>
            <a:r>
              <a:rPr lang="ru-RU" sz="5400" dirty="0" smtClean="0">
                <a:solidFill>
                  <a:srgbClr val="0070C0"/>
                </a:solidFill>
              </a:rPr>
              <a:t>Назад в будущее</a:t>
            </a:r>
            <a:br>
              <a:rPr lang="ru-RU" sz="5400" dirty="0" smtClean="0">
                <a:solidFill>
                  <a:srgbClr val="0070C0"/>
                </a:solidFill>
              </a:rPr>
            </a:br>
            <a:endParaRPr lang="ru-RU" sz="5400" dirty="0">
              <a:solidFill>
                <a:srgbClr val="0070C0"/>
              </a:solidFill>
            </a:endParaRPr>
          </a:p>
        </p:txBody>
      </p:sp>
      <p:pic>
        <p:nvPicPr>
          <p:cNvPr id="4" name="Picture 2" descr="Назад в будущее"/>
          <p:cNvPicPr>
            <a:picLocks noGrp="1" noChangeAspect="1" noChangeArrowheads="1"/>
          </p:cNvPicPr>
          <p:nvPr>
            <p:ph idx="1"/>
          </p:nvPr>
        </p:nvPicPr>
        <p:blipFill>
          <a:blip r:embed="rId2" cstate="print"/>
          <a:srcRect/>
          <a:stretch>
            <a:fillRect/>
          </a:stretch>
        </p:blipFill>
        <p:spPr bwMode="auto">
          <a:xfrm rot="433482">
            <a:off x="5378141" y="1340870"/>
            <a:ext cx="3682752" cy="3891473"/>
          </a:xfrm>
          <a:prstGeom prst="rect">
            <a:avLst/>
          </a:prstGeom>
          <a:noFill/>
        </p:spPr>
      </p:pic>
      <p:sp>
        <p:nvSpPr>
          <p:cNvPr id="5" name="Прямоугольник 4"/>
          <p:cNvSpPr/>
          <p:nvPr/>
        </p:nvSpPr>
        <p:spPr>
          <a:xfrm>
            <a:off x="179512" y="1556792"/>
            <a:ext cx="4608512" cy="3293209"/>
          </a:xfrm>
          <a:prstGeom prst="rect">
            <a:avLst/>
          </a:prstGeom>
          <a:solidFill>
            <a:srgbClr val="92D050"/>
          </a:solidFill>
        </p:spPr>
        <p:txBody>
          <a:bodyPr wrap="square">
            <a:spAutoFit/>
          </a:bodyPr>
          <a:lstStyle/>
          <a:p>
            <a:r>
              <a:rPr lang="ru-RU" sz="1600" dirty="0" smtClean="0"/>
              <a:t>Лучшим фильмом про путешествия во времени несомненно является любимая всеми с раннего детства трилогия «Назад в будущее». Фанаты этой ленты и киноманы пересматривают ее каждый месяц, а простые зрители не переключают канал, если случайно натолкнуться на этот фильм. Главные герои «Назад в будущее» доктор </a:t>
            </a:r>
            <a:r>
              <a:rPr lang="ru-RU" sz="1600" dirty="0" err="1" smtClean="0"/>
              <a:t>Эмметт</a:t>
            </a:r>
            <a:r>
              <a:rPr lang="ru-RU" sz="1600" dirty="0" smtClean="0"/>
              <a:t> Браун и Марти </a:t>
            </a:r>
            <a:r>
              <a:rPr lang="ru-RU" sz="1600" dirty="0" err="1" smtClean="0"/>
              <a:t>Макфлай</a:t>
            </a:r>
            <a:r>
              <a:rPr lang="ru-RU" sz="1600" dirty="0" smtClean="0"/>
              <a:t> стали культовыми фигурами и одними из самых узнаваемых персонажей ХХ века. Майкл </a:t>
            </a:r>
            <a:r>
              <a:rPr lang="ru-RU" sz="1600" dirty="0" err="1" smtClean="0"/>
              <a:t>Джей</a:t>
            </a:r>
            <a:r>
              <a:rPr lang="ru-RU" sz="1600" dirty="0" smtClean="0"/>
              <a:t> Фокс, который сыграл </a:t>
            </a:r>
            <a:r>
              <a:rPr lang="ru-RU" sz="1600" dirty="0" err="1" smtClean="0"/>
              <a:t>Макфлая</a:t>
            </a:r>
            <a:r>
              <a:rPr lang="ru-RU" sz="1600" dirty="0" smtClean="0"/>
              <a:t>, до сих пор ассоциируется со своим персонажем, несмотря на то, что исполнил не одну роль в кино и на телевидении.</a:t>
            </a:r>
            <a:endParaRPr lang="ru-RU"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5400" dirty="0" smtClean="0">
                <a:solidFill>
                  <a:srgbClr val="0070C0"/>
                </a:solidFill>
              </a:rPr>
              <a:t>Планета обезьян</a:t>
            </a:r>
            <a:br>
              <a:rPr lang="ru-RU" sz="5400" dirty="0" smtClean="0">
                <a:solidFill>
                  <a:srgbClr val="0070C0"/>
                </a:solidFill>
              </a:rPr>
            </a:br>
            <a:endParaRPr lang="ru-RU" sz="5400" dirty="0">
              <a:solidFill>
                <a:srgbClr val="0070C0"/>
              </a:solidFill>
            </a:endParaRPr>
          </a:p>
        </p:txBody>
      </p:sp>
      <p:pic>
        <p:nvPicPr>
          <p:cNvPr id="4" name="Picture 6" descr="Планета обезьян"/>
          <p:cNvPicPr>
            <a:picLocks noGrp="1" noChangeAspect="1" noChangeArrowheads="1"/>
          </p:cNvPicPr>
          <p:nvPr>
            <p:ph idx="1"/>
          </p:nvPr>
        </p:nvPicPr>
        <p:blipFill>
          <a:blip r:embed="rId2" cstate="print"/>
          <a:srcRect/>
          <a:stretch>
            <a:fillRect/>
          </a:stretch>
        </p:blipFill>
        <p:spPr bwMode="auto">
          <a:xfrm>
            <a:off x="4860032" y="1124744"/>
            <a:ext cx="4147855" cy="4057653"/>
          </a:xfrm>
          <a:prstGeom prst="rect">
            <a:avLst/>
          </a:prstGeom>
          <a:noFill/>
        </p:spPr>
      </p:pic>
      <p:sp>
        <p:nvSpPr>
          <p:cNvPr id="5" name="Прямоугольник 4"/>
          <p:cNvSpPr/>
          <p:nvPr/>
        </p:nvSpPr>
        <p:spPr>
          <a:xfrm>
            <a:off x="323528" y="1412776"/>
            <a:ext cx="4572000" cy="3539430"/>
          </a:xfrm>
          <a:prstGeom prst="rect">
            <a:avLst/>
          </a:prstGeom>
          <a:solidFill>
            <a:srgbClr val="FFFF00"/>
          </a:solidFill>
        </p:spPr>
        <p:txBody>
          <a:bodyPr>
            <a:spAutoFit/>
          </a:bodyPr>
          <a:lstStyle/>
          <a:p>
            <a:r>
              <a:rPr lang="ru-RU" sz="1600" dirty="0" smtClean="0"/>
              <a:t>Вышедшая в 1968 году «Планета обезьян» положила начало целой франшизе, которая на данный момент насчитывает уже 8 фильмов, еще один появится на экранах в 2017-м. Этот фильм показывает будущее, в котором человек постепенно теряет статус короля природы. Внимания зрителей достойны не только фильмы 2011 и 2014 года, но и ленты, вышедшие до них.</a:t>
            </a:r>
          </a:p>
          <a:p>
            <a:r>
              <a:rPr lang="ru-RU" sz="1600" dirty="0" smtClean="0"/>
              <a:t>Самыми мрачными фильмами альтернативной истории являются </a:t>
            </a:r>
            <a:r>
              <a:rPr lang="ru-RU" sz="1600" dirty="0" err="1" smtClean="0"/>
              <a:t>постапокалиптические</a:t>
            </a:r>
            <a:r>
              <a:rPr lang="ru-RU" sz="1600" dirty="0" smtClean="0"/>
              <a:t> картины, которые показывают нам быт людей, переживших глобальные катастрофы техногенные катастрофы, ставящие под вопрос дальнейшее существование цивилизации.</a:t>
            </a:r>
            <a:endParaRPr lang="ru-RU"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5400" dirty="0" smtClean="0">
                <a:solidFill>
                  <a:srgbClr val="0070C0"/>
                </a:solidFill>
              </a:rPr>
              <a:t>Особое мнение</a:t>
            </a:r>
            <a:br>
              <a:rPr lang="ru-RU" sz="5400" dirty="0" smtClean="0">
                <a:solidFill>
                  <a:srgbClr val="0070C0"/>
                </a:solidFill>
              </a:rPr>
            </a:br>
            <a:endParaRPr lang="ru-RU" sz="5400" dirty="0">
              <a:solidFill>
                <a:srgbClr val="0070C0"/>
              </a:solidFill>
            </a:endParaRPr>
          </a:p>
        </p:txBody>
      </p:sp>
      <p:pic>
        <p:nvPicPr>
          <p:cNvPr id="4" name="Picture 4" descr="Особое мнение"/>
          <p:cNvPicPr>
            <a:picLocks noGrp="1" noChangeAspect="1" noChangeArrowheads="1"/>
          </p:cNvPicPr>
          <p:nvPr>
            <p:ph idx="1"/>
          </p:nvPr>
        </p:nvPicPr>
        <p:blipFill>
          <a:blip r:embed="rId2" cstate="print"/>
          <a:srcRect/>
          <a:stretch>
            <a:fillRect/>
          </a:stretch>
        </p:blipFill>
        <p:spPr bwMode="auto">
          <a:xfrm rot="235796">
            <a:off x="5361370" y="1079648"/>
            <a:ext cx="3582110" cy="4137628"/>
          </a:xfrm>
          <a:prstGeom prst="rect">
            <a:avLst/>
          </a:prstGeom>
          <a:noFill/>
        </p:spPr>
      </p:pic>
      <p:sp>
        <p:nvSpPr>
          <p:cNvPr id="5" name="Прямоугольник 4"/>
          <p:cNvSpPr/>
          <p:nvPr/>
        </p:nvSpPr>
        <p:spPr>
          <a:xfrm>
            <a:off x="179512" y="1844824"/>
            <a:ext cx="4572000" cy="2308324"/>
          </a:xfrm>
          <a:prstGeom prst="rect">
            <a:avLst/>
          </a:prstGeom>
          <a:solidFill>
            <a:srgbClr val="92D050"/>
          </a:solidFill>
        </p:spPr>
        <p:txBody>
          <a:bodyPr wrap="square">
            <a:spAutoFit/>
          </a:bodyPr>
          <a:lstStyle/>
          <a:p>
            <a:r>
              <a:rPr lang="ru-RU" sz="1600" dirty="0" smtClean="0"/>
              <a:t>Мир будущего, в котором нет места преступлениям. Это становится возможным благодаря трем необычным людям, постоянно находящимся в специальной лаборатории. Они видят злодеяние, которое вот-вот будет совершено. Их невозможно обмануть. Система работает идеально. Но все становится под сомнение, когда главный герой, полицейский Джон </a:t>
            </a:r>
            <a:r>
              <a:rPr lang="ru-RU" sz="1600" dirty="0" err="1" smtClean="0"/>
              <a:t>Андертон</a:t>
            </a:r>
            <a:r>
              <a:rPr lang="ru-RU" sz="1600" dirty="0" smtClean="0"/>
              <a:t>, видит свое имя следующим...</a:t>
            </a:r>
            <a:endParaRPr lang="ru-RU"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a:normAutofit/>
          </a:bodyPr>
          <a:lstStyle/>
          <a:p>
            <a:r>
              <a:rPr lang="ru-RU" sz="6000" dirty="0" smtClean="0"/>
              <a:t>Книги о будущем</a:t>
            </a:r>
            <a:endParaRPr lang="ru-RU" sz="6000" dirty="0"/>
          </a:p>
        </p:txBody>
      </p:sp>
      <p:sp>
        <p:nvSpPr>
          <p:cNvPr id="3" name="Объект 2"/>
          <p:cNvSpPr>
            <a:spLocks noGrp="1"/>
          </p:cNvSpPr>
          <p:nvPr>
            <p:ph idx="1"/>
          </p:nvPr>
        </p:nvSpPr>
        <p:spPr/>
        <p:txBody>
          <a:bodyPr/>
          <a:lstStyle/>
          <a:p>
            <a:pPr marL="0" indent="0">
              <a:buNone/>
            </a:pPr>
            <a:r>
              <a:rPr lang="ru-RU" dirty="0" smtClean="0"/>
              <a:t>1. Игра </a:t>
            </a:r>
            <a:r>
              <a:rPr lang="ru-RU" dirty="0" err="1" smtClean="0"/>
              <a:t>Эндера</a:t>
            </a:r>
            <a:r>
              <a:rPr lang="ru-RU" dirty="0" smtClean="0"/>
              <a:t>  </a:t>
            </a:r>
            <a:br>
              <a:rPr lang="ru-RU" dirty="0" smtClean="0"/>
            </a:br>
            <a:r>
              <a:rPr lang="ru-RU" dirty="0" smtClean="0"/>
              <a:t>2.</a:t>
            </a:r>
            <a:r>
              <a:rPr lang="ru-RU" dirty="0">
                <a:hlinkClick r:id="rId2"/>
              </a:rPr>
              <a:t> </a:t>
            </a:r>
            <a:r>
              <a:rPr lang="ru-RU" dirty="0" smtClean="0"/>
              <a:t>Маски. Иллюзия превращений </a:t>
            </a:r>
            <a:br>
              <a:rPr lang="ru-RU" dirty="0" smtClean="0"/>
            </a:br>
            <a:r>
              <a:rPr lang="ru-RU" dirty="0" smtClean="0"/>
              <a:t>3. Красная машина, черный пистолет</a:t>
            </a:r>
            <a:endParaRPr lang="ru-RU" dirty="0"/>
          </a:p>
        </p:txBody>
      </p:sp>
      <p:pic>
        <p:nvPicPr>
          <p:cNvPr id="3074" name="Picture 2" descr="C:\Users\Raf\Desktop\El-juego-de-End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2280" y="1556792"/>
            <a:ext cx="1800200" cy="205687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958673" y="3244334"/>
            <a:ext cx="184731" cy="369332"/>
          </a:xfrm>
          <a:prstGeom prst="rect">
            <a:avLst/>
          </a:prstGeom>
        </p:spPr>
        <p:txBody>
          <a:bodyPr wrap="none">
            <a:spAutoFit/>
          </a:bodyPr>
          <a:lstStyle/>
          <a:p>
            <a:endParaRPr lang="ru-RU" dirty="0"/>
          </a:p>
        </p:txBody>
      </p:sp>
      <p:pic>
        <p:nvPicPr>
          <p:cNvPr id="3075" name="Picture 3" descr="C:\Users\Raf\Desktop\roman_fantast_maski_kn1_illuzija_prevrasczenii_medvedev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4168" y="3613666"/>
            <a:ext cx="2708920" cy="270892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Raf\Desktop\6438.97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87624" y="3140968"/>
            <a:ext cx="4298623" cy="3717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1668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5400" b="1" dirty="0" smtClean="0">
                <a:solidFill>
                  <a:srgbClr val="0070C0"/>
                </a:solidFill>
              </a:rPr>
              <a:t>Игра </a:t>
            </a:r>
            <a:r>
              <a:rPr lang="ru-RU" sz="5400" b="1" dirty="0" err="1" smtClean="0">
                <a:solidFill>
                  <a:srgbClr val="0070C0"/>
                </a:solidFill>
              </a:rPr>
              <a:t>Эндера</a:t>
            </a:r>
            <a:endParaRPr lang="ru-RU" sz="5400" b="1" dirty="0">
              <a:solidFill>
                <a:srgbClr val="0070C0"/>
              </a:solidFill>
            </a:endParaRPr>
          </a:p>
        </p:txBody>
      </p:sp>
      <p:pic>
        <p:nvPicPr>
          <p:cNvPr id="4" name="Picture 2" descr="C:\Users\Raf\Desktop\El-juego-de-Ender.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084168" y="2132856"/>
            <a:ext cx="2520280" cy="3888432"/>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539552" y="1484784"/>
            <a:ext cx="4536504" cy="4339650"/>
          </a:xfrm>
          <a:prstGeom prst="rect">
            <a:avLst/>
          </a:prstGeom>
          <a:solidFill>
            <a:srgbClr val="FFFF00"/>
          </a:solidFill>
        </p:spPr>
        <p:txBody>
          <a:bodyPr wrap="square">
            <a:spAutoFit/>
          </a:bodyPr>
          <a:lstStyle/>
          <a:p>
            <a:r>
              <a:rPr lang="ru-RU" sz="1600" dirty="0" smtClean="0"/>
              <a:t>Земная цивилизация под угрозой. Уже семь десятилетий человечество ведет </a:t>
            </a:r>
            <a:r>
              <a:rPr lang="ru-RU" sz="1600" dirty="0" err="1" smtClean="0"/>
              <a:t>безвыигрышную</a:t>
            </a:r>
            <a:r>
              <a:rPr lang="ru-RU" sz="1600" dirty="0" smtClean="0"/>
              <a:t> войну с чуждой инопланетной расой, и шансы на победу всё тают. Неужели нет никакой надежды и человечеству придется погибнуть? И такая надежда появляется. На Земле рождается гений, ребенок, которому суждено стать спасителем человечества. Имя его Эндрю </a:t>
            </a:r>
            <a:r>
              <a:rPr lang="ru-RU" sz="1600" dirty="0" err="1" smtClean="0"/>
              <a:t>Виггин</a:t>
            </a:r>
            <a:r>
              <a:rPr lang="ru-RU" sz="1600" dirty="0" smtClean="0"/>
              <a:t>, или </a:t>
            </a:r>
            <a:r>
              <a:rPr lang="ru-RU" sz="1600" dirty="0" err="1" smtClean="0"/>
              <a:t>Эндер</a:t>
            </a:r>
            <a:r>
              <a:rPr lang="ru-RU" sz="1600" dirty="0" smtClean="0"/>
              <a:t>, что значит победитель.«Игра </a:t>
            </a:r>
            <a:r>
              <a:rPr lang="ru-RU" sz="1600" dirty="0" err="1" smtClean="0"/>
              <a:t>Эндера</a:t>
            </a:r>
            <a:r>
              <a:rPr lang="ru-RU" sz="1600" dirty="0" smtClean="0"/>
              <a:t>» – абсолютный шедевр современной фантастики и редкий случай в истории жанра, когда роман завоевывает в один год две высшие фантастические награды – премии «</a:t>
            </a:r>
            <a:r>
              <a:rPr lang="ru-RU" sz="1600" dirty="0" err="1" smtClean="0"/>
              <a:t>Хьюго</a:t>
            </a:r>
            <a:r>
              <a:rPr lang="ru-RU" sz="1600" dirty="0" smtClean="0"/>
              <a:t>» и «</a:t>
            </a:r>
            <a:r>
              <a:rPr lang="ru-RU" sz="1600" dirty="0" err="1" smtClean="0"/>
              <a:t>Небьюла</a:t>
            </a:r>
            <a:r>
              <a:rPr lang="ru-RU" sz="1600" dirty="0" smtClean="0"/>
              <a:t>». То есть получает одновременно и читательское, и писательское признание.</a:t>
            </a:r>
          </a:p>
          <a:p>
            <a:r>
              <a:rPr lang="ru-RU" dirty="0" smtClean="0"/>
              <a:t/>
            </a:r>
            <a:br>
              <a:rPr lang="ru-RU" dirty="0" smtClean="0"/>
            </a:b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solidFill>
                  <a:srgbClr val="0070C0"/>
                </a:solidFill>
              </a:rPr>
              <a:t>Маски. Иллюзия превращений</a:t>
            </a:r>
            <a:endParaRPr lang="ru-RU" b="1" dirty="0">
              <a:solidFill>
                <a:srgbClr val="0070C0"/>
              </a:solidFill>
            </a:endParaRPr>
          </a:p>
        </p:txBody>
      </p:sp>
      <p:pic>
        <p:nvPicPr>
          <p:cNvPr id="4" name="Picture 3" descr="C:\Users\Raf\Desktop\roman_fantast_maski_kn1_illuzija_prevrasczenii_medvedeva.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1628800"/>
            <a:ext cx="3419872" cy="432048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55576" y="1340768"/>
            <a:ext cx="3888432" cy="5509200"/>
          </a:xfrm>
          <a:prstGeom prst="rect">
            <a:avLst/>
          </a:prstGeom>
          <a:solidFill>
            <a:srgbClr val="92D050"/>
          </a:solidFill>
        </p:spPr>
        <p:txBody>
          <a:bodyPr wrap="square">
            <a:spAutoFit/>
          </a:bodyPr>
          <a:lstStyle/>
          <a:p>
            <a:r>
              <a:rPr lang="ru-RU" sz="1600" dirty="0" smtClean="0"/>
              <a:t>Ты живешь спокойной размеренной жизнью девушки из тридцать первого века. Все здорово, только скучно. Так что поездка на встречу со старыми друзьями становится удобным поводом разнообразить рутину </a:t>
            </a:r>
            <a:r>
              <a:rPr lang="ru-RU" sz="1600" dirty="0" err="1" smtClean="0"/>
              <a:t>повседневности.А</a:t>
            </a:r>
            <a:r>
              <a:rPr lang="ru-RU" sz="1600" dirty="0" smtClean="0"/>
              <a:t> дальше главное — не теряться! Перепутать место встречи и попасть не туда, говорить не то и не тому, а еще — сделать такое, чего делать категорически нельзя! И готово: ты вместе с самым необыкновенным мужчиной — инопланетянином из фантастического водного мира — летишь на его планету, где каждый твой день полон удивительных открытий! А впереди тебя ждет страшная тайна, собственная смерть, прогулка в прошлое и… неземная </a:t>
            </a:r>
            <a:r>
              <a:rPr lang="ru-RU" sz="1600" dirty="0" err="1" smtClean="0"/>
              <a:t>любовь!Зато</a:t>
            </a:r>
            <a:r>
              <a:rPr lang="ru-RU" sz="1600" dirty="0" smtClean="0"/>
              <a:t> о скуке теперь можно только мечтать.</a:t>
            </a:r>
          </a:p>
          <a:p>
            <a:r>
              <a:rPr lang="ru-RU" sz="1600" dirty="0" smtClean="0"/>
              <a:t/>
            </a:r>
            <a:br>
              <a:rPr lang="ru-RU" sz="1600" dirty="0" smtClean="0"/>
            </a:br>
            <a:endParaRPr lang="ru-RU" sz="1600"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TotalTime>
  <Words>2039</Words>
  <Application>Microsoft Office PowerPoint</Application>
  <PresentationFormat>Экран (4:3)</PresentationFormat>
  <Paragraphs>89</Paragraphs>
  <Slides>29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Тема Office</vt:lpstr>
      <vt:lpstr>Наш будущий мир</vt:lpstr>
      <vt:lpstr>Вот таким видит наша группа нашу Россию в будущем</vt:lpstr>
      <vt:lpstr>Фильмы о будущем </vt:lpstr>
      <vt:lpstr>Назад в будущее </vt:lpstr>
      <vt:lpstr>Планета обезьян </vt:lpstr>
      <vt:lpstr>Особое мнение </vt:lpstr>
      <vt:lpstr>Книги о будущем</vt:lpstr>
      <vt:lpstr>Игра Эндера</vt:lpstr>
      <vt:lpstr>Маски. Иллюзия превращений</vt:lpstr>
      <vt:lpstr>Красная машина, черный пистолет</vt:lpstr>
      <vt:lpstr>Одежда будущего</vt:lpstr>
      <vt:lpstr>Умная ткань сделает из любой одежды фитнес-трекер </vt:lpstr>
      <vt:lpstr>Ботинки с навигатором, для работы которых не нужны спутники </vt:lpstr>
      <vt:lpstr>Транспорт будущего</vt:lpstr>
      <vt:lpstr>Вакуумные поезда Hyperloop</vt:lpstr>
      <vt:lpstr>Мультикоптеры E-Volo</vt:lpstr>
      <vt:lpstr>Поселения будущего</vt:lpstr>
      <vt:lpstr>Поселения на других планетах</vt:lpstr>
      <vt:lpstr>Еда будущего</vt:lpstr>
      <vt:lpstr>Яйца растительного происхождения</vt:lpstr>
      <vt:lpstr>Мясо из пробирки</vt:lpstr>
      <vt:lpstr>Каким образом мы в будущем будем получать энергию</vt:lpstr>
      <vt:lpstr>Энергия человека</vt:lpstr>
      <vt:lpstr>Вопросы</vt:lpstr>
      <vt:lpstr>Ответы: взрослого </vt:lpstr>
      <vt:lpstr>Ответы: бабушки </vt:lpstr>
      <vt:lpstr>Ответы : сверстника</vt:lpstr>
      <vt:lpstr>Ответы: родственников </vt:lpstr>
      <vt:lpstr>Дополнительная литература, которой мы пользовались</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Наш будущий мир</dc:title>
  <dc:creator>Raf</dc:creator>
  <cp:lastModifiedBy>Nailya</cp:lastModifiedBy>
  <cp:revision>23</cp:revision>
  <dcterms:created xsi:type="dcterms:W3CDTF">2017-12-10T08:22:33Z</dcterms:created>
  <dcterms:modified xsi:type="dcterms:W3CDTF">2017-12-18T11:53:31Z</dcterms:modified>
</cp:coreProperties>
</file>